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9" r:id="rId5"/>
    <p:sldId id="274" r:id="rId6"/>
    <p:sldId id="272" r:id="rId7"/>
    <p:sldId id="264" r:id="rId8"/>
    <p:sldId id="265" r:id="rId9"/>
    <p:sldId id="260" r:id="rId10"/>
    <p:sldId id="261" r:id="rId11"/>
    <p:sldId id="258" r:id="rId12"/>
    <p:sldId id="262" r:id="rId13"/>
    <p:sldId id="267" r:id="rId14"/>
    <p:sldId id="268" r:id="rId15"/>
    <p:sldId id="275" r:id="rId16"/>
    <p:sldId id="266" r:id="rId17"/>
    <p:sldId id="269" r:id="rId18"/>
    <p:sldId id="276" r:id="rId19"/>
    <p:sldId id="270" r:id="rId20"/>
    <p:sldId id="271"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1" d="100"/>
          <a:sy n="101" d="100"/>
        </p:scale>
        <p:origin x="12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_rels/data5.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5.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A4E143-EE7E-4651-A8DC-375EC7770050}"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4A9EC34-E5C0-40C1-A2D1-CF6BD8E388BD}">
      <dgm:prSet/>
      <dgm:spPr/>
      <dgm:t>
        <a:bodyPr/>
        <a:lstStyle/>
        <a:p>
          <a:r>
            <a:rPr lang="en-GB" dirty="0"/>
            <a:t>Employment solicitor, qualified in 1995</a:t>
          </a:r>
          <a:endParaRPr lang="en-US" dirty="0"/>
        </a:p>
      </dgm:t>
    </dgm:pt>
    <dgm:pt modelId="{EF22563A-56FF-448F-AEAA-9324B45CD374}" type="parTrans" cxnId="{2320E26B-7414-42A7-8D6C-34A778464BAC}">
      <dgm:prSet/>
      <dgm:spPr/>
      <dgm:t>
        <a:bodyPr/>
        <a:lstStyle/>
        <a:p>
          <a:endParaRPr lang="en-US"/>
        </a:p>
      </dgm:t>
    </dgm:pt>
    <dgm:pt modelId="{C99A373C-A6BE-4F26-8E13-21A241525169}" type="sibTrans" cxnId="{2320E26B-7414-42A7-8D6C-34A778464BAC}">
      <dgm:prSet/>
      <dgm:spPr/>
      <dgm:t>
        <a:bodyPr/>
        <a:lstStyle/>
        <a:p>
          <a:endParaRPr lang="en-US"/>
        </a:p>
      </dgm:t>
    </dgm:pt>
    <dgm:pt modelId="{0C64941F-6B30-4EEE-8BFC-2585D335833F}">
      <dgm:prSet/>
      <dgm:spPr/>
      <dgm:t>
        <a:bodyPr/>
        <a:lstStyle/>
        <a:p>
          <a:r>
            <a:rPr lang="en-GB" dirty="0"/>
            <a:t>Former Chair of the Employment Lawyers Association</a:t>
          </a:r>
          <a:endParaRPr lang="en-US" dirty="0"/>
        </a:p>
      </dgm:t>
    </dgm:pt>
    <dgm:pt modelId="{9FAF587B-EC4B-4312-B9A0-98E28B4D2509}" type="parTrans" cxnId="{043F8832-4BE0-4E27-B489-2DBC587C9FE1}">
      <dgm:prSet/>
      <dgm:spPr/>
      <dgm:t>
        <a:bodyPr/>
        <a:lstStyle/>
        <a:p>
          <a:endParaRPr lang="en-US"/>
        </a:p>
      </dgm:t>
    </dgm:pt>
    <dgm:pt modelId="{0605AB81-FA52-4B22-BA16-41A67B54CA8D}" type="sibTrans" cxnId="{043F8832-4BE0-4E27-B489-2DBC587C9FE1}">
      <dgm:prSet/>
      <dgm:spPr/>
      <dgm:t>
        <a:bodyPr/>
        <a:lstStyle/>
        <a:p>
          <a:endParaRPr lang="en-US"/>
        </a:p>
      </dgm:t>
    </dgm:pt>
    <dgm:pt modelId="{3E591523-30EF-4191-BA50-A7DCAFEC63ED}">
      <dgm:prSet/>
      <dgm:spPr/>
      <dgm:t>
        <a:bodyPr/>
        <a:lstStyle/>
        <a:p>
          <a:r>
            <a:rPr lang="en-GB" dirty="0"/>
            <a:t>Tier One ranked for 12 years in Chambers and Legal 500</a:t>
          </a:r>
          <a:endParaRPr lang="en-US" dirty="0"/>
        </a:p>
      </dgm:t>
    </dgm:pt>
    <dgm:pt modelId="{CE83FDAA-30BE-4CF6-813A-B798E555089C}" type="parTrans" cxnId="{7943F18D-50A1-4D5A-830D-8FF11EF41F52}">
      <dgm:prSet/>
      <dgm:spPr/>
      <dgm:t>
        <a:bodyPr/>
        <a:lstStyle/>
        <a:p>
          <a:endParaRPr lang="en-US"/>
        </a:p>
      </dgm:t>
    </dgm:pt>
    <dgm:pt modelId="{754B277D-23E3-4300-902B-E2B9AC050989}" type="sibTrans" cxnId="{7943F18D-50A1-4D5A-830D-8FF11EF41F52}">
      <dgm:prSet/>
      <dgm:spPr/>
      <dgm:t>
        <a:bodyPr/>
        <a:lstStyle/>
        <a:p>
          <a:endParaRPr lang="en-US"/>
        </a:p>
      </dgm:t>
    </dgm:pt>
    <dgm:pt modelId="{27FFD8A8-5F10-4066-A96D-466EF992A87F}">
      <dgm:prSet/>
      <dgm:spPr/>
      <dgm:t>
        <a:bodyPr/>
        <a:lstStyle/>
        <a:p>
          <a:r>
            <a:rPr lang="en-GB" dirty="0"/>
            <a:t>No involvement in the case but know lots of the lawyers involved.</a:t>
          </a:r>
          <a:endParaRPr lang="en-US" dirty="0"/>
        </a:p>
      </dgm:t>
    </dgm:pt>
    <dgm:pt modelId="{19D4E5D4-CD94-4AB7-A39C-80E895F92C1A}" type="parTrans" cxnId="{29CD95D7-DC3A-4BF5-B9B8-0719935CCE2B}">
      <dgm:prSet/>
      <dgm:spPr/>
      <dgm:t>
        <a:bodyPr/>
        <a:lstStyle/>
        <a:p>
          <a:endParaRPr lang="en-US"/>
        </a:p>
      </dgm:t>
    </dgm:pt>
    <dgm:pt modelId="{D19524FC-7553-47AE-A245-661B1124E8B7}" type="sibTrans" cxnId="{29CD95D7-DC3A-4BF5-B9B8-0719935CCE2B}">
      <dgm:prSet/>
      <dgm:spPr/>
      <dgm:t>
        <a:bodyPr/>
        <a:lstStyle/>
        <a:p>
          <a:endParaRPr lang="en-US"/>
        </a:p>
      </dgm:t>
    </dgm:pt>
    <dgm:pt modelId="{E844550D-366B-49CB-ADD4-13AB0918BEE5}" type="pres">
      <dgm:prSet presAssocID="{9BA4E143-EE7E-4651-A8DC-375EC7770050}" presName="linear" presStyleCnt="0">
        <dgm:presLayoutVars>
          <dgm:animLvl val="lvl"/>
          <dgm:resizeHandles val="exact"/>
        </dgm:presLayoutVars>
      </dgm:prSet>
      <dgm:spPr/>
    </dgm:pt>
    <dgm:pt modelId="{5820D1BA-4EDA-46DD-8EC9-4129243E9FB2}" type="pres">
      <dgm:prSet presAssocID="{04A9EC34-E5C0-40C1-A2D1-CF6BD8E388BD}" presName="parentText" presStyleLbl="node1" presStyleIdx="0" presStyleCnt="4">
        <dgm:presLayoutVars>
          <dgm:chMax val="0"/>
          <dgm:bulletEnabled val="1"/>
        </dgm:presLayoutVars>
      </dgm:prSet>
      <dgm:spPr/>
    </dgm:pt>
    <dgm:pt modelId="{17C5ABAC-493D-41B2-AA3E-6EE3629BA496}" type="pres">
      <dgm:prSet presAssocID="{C99A373C-A6BE-4F26-8E13-21A241525169}" presName="spacer" presStyleCnt="0"/>
      <dgm:spPr/>
    </dgm:pt>
    <dgm:pt modelId="{F37CCCA8-EA40-48E2-A19C-540134FE4B79}" type="pres">
      <dgm:prSet presAssocID="{0C64941F-6B30-4EEE-8BFC-2585D335833F}" presName="parentText" presStyleLbl="node1" presStyleIdx="1" presStyleCnt="4">
        <dgm:presLayoutVars>
          <dgm:chMax val="0"/>
          <dgm:bulletEnabled val="1"/>
        </dgm:presLayoutVars>
      </dgm:prSet>
      <dgm:spPr/>
    </dgm:pt>
    <dgm:pt modelId="{EDF8EBB9-595E-4F48-8B8D-6D9FDEC835B5}" type="pres">
      <dgm:prSet presAssocID="{0605AB81-FA52-4B22-BA16-41A67B54CA8D}" presName="spacer" presStyleCnt="0"/>
      <dgm:spPr/>
    </dgm:pt>
    <dgm:pt modelId="{EF29B59A-A049-4978-9944-D22868CAF1E0}" type="pres">
      <dgm:prSet presAssocID="{3E591523-30EF-4191-BA50-A7DCAFEC63ED}" presName="parentText" presStyleLbl="node1" presStyleIdx="2" presStyleCnt="4">
        <dgm:presLayoutVars>
          <dgm:chMax val="0"/>
          <dgm:bulletEnabled val="1"/>
        </dgm:presLayoutVars>
      </dgm:prSet>
      <dgm:spPr/>
    </dgm:pt>
    <dgm:pt modelId="{FFB95498-70E9-4675-ADAF-0BD3722CDFA7}" type="pres">
      <dgm:prSet presAssocID="{754B277D-23E3-4300-902B-E2B9AC050989}" presName="spacer" presStyleCnt="0"/>
      <dgm:spPr/>
    </dgm:pt>
    <dgm:pt modelId="{63FD1569-AEF9-4224-9674-7E2D0B2E8CF8}" type="pres">
      <dgm:prSet presAssocID="{27FFD8A8-5F10-4066-A96D-466EF992A87F}" presName="parentText" presStyleLbl="node1" presStyleIdx="3" presStyleCnt="4">
        <dgm:presLayoutVars>
          <dgm:chMax val="0"/>
          <dgm:bulletEnabled val="1"/>
        </dgm:presLayoutVars>
      </dgm:prSet>
      <dgm:spPr/>
    </dgm:pt>
  </dgm:ptLst>
  <dgm:cxnLst>
    <dgm:cxn modelId="{043F8832-4BE0-4E27-B489-2DBC587C9FE1}" srcId="{9BA4E143-EE7E-4651-A8DC-375EC7770050}" destId="{0C64941F-6B30-4EEE-8BFC-2585D335833F}" srcOrd="1" destOrd="0" parTransId="{9FAF587B-EC4B-4312-B9A0-98E28B4D2509}" sibTransId="{0605AB81-FA52-4B22-BA16-41A67B54CA8D}"/>
    <dgm:cxn modelId="{F05E1337-FC7E-4896-9EEB-ECA0A268202E}" type="presOf" srcId="{3E591523-30EF-4191-BA50-A7DCAFEC63ED}" destId="{EF29B59A-A049-4978-9944-D22868CAF1E0}" srcOrd="0" destOrd="0" presId="urn:microsoft.com/office/officeart/2005/8/layout/vList2"/>
    <dgm:cxn modelId="{2320E26B-7414-42A7-8D6C-34A778464BAC}" srcId="{9BA4E143-EE7E-4651-A8DC-375EC7770050}" destId="{04A9EC34-E5C0-40C1-A2D1-CF6BD8E388BD}" srcOrd="0" destOrd="0" parTransId="{EF22563A-56FF-448F-AEAA-9324B45CD374}" sibTransId="{C99A373C-A6BE-4F26-8E13-21A241525169}"/>
    <dgm:cxn modelId="{219EE47C-221C-4C49-9CAD-4DDB47EB6DA6}" type="presOf" srcId="{27FFD8A8-5F10-4066-A96D-466EF992A87F}" destId="{63FD1569-AEF9-4224-9674-7E2D0B2E8CF8}" srcOrd="0" destOrd="0" presId="urn:microsoft.com/office/officeart/2005/8/layout/vList2"/>
    <dgm:cxn modelId="{7943F18D-50A1-4D5A-830D-8FF11EF41F52}" srcId="{9BA4E143-EE7E-4651-A8DC-375EC7770050}" destId="{3E591523-30EF-4191-BA50-A7DCAFEC63ED}" srcOrd="2" destOrd="0" parTransId="{CE83FDAA-30BE-4CF6-813A-B798E555089C}" sibTransId="{754B277D-23E3-4300-902B-E2B9AC050989}"/>
    <dgm:cxn modelId="{D7BCC28E-4AEB-44FC-A112-D3A117DD1346}" type="presOf" srcId="{04A9EC34-E5C0-40C1-A2D1-CF6BD8E388BD}" destId="{5820D1BA-4EDA-46DD-8EC9-4129243E9FB2}" srcOrd="0" destOrd="0" presId="urn:microsoft.com/office/officeart/2005/8/layout/vList2"/>
    <dgm:cxn modelId="{70CC97BA-B0EA-4616-AAAC-75FC3D54211C}" type="presOf" srcId="{0C64941F-6B30-4EEE-8BFC-2585D335833F}" destId="{F37CCCA8-EA40-48E2-A19C-540134FE4B79}" srcOrd="0" destOrd="0" presId="urn:microsoft.com/office/officeart/2005/8/layout/vList2"/>
    <dgm:cxn modelId="{29CD95D7-DC3A-4BF5-B9B8-0719935CCE2B}" srcId="{9BA4E143-EE7E-4651-A8DC-375EC7770050}" destId="{27FFD8A8-5F10-4066-A96D-466EF992A87F}" srcOrd="3" destOrd="0" parTransId="{19D4E5D4-CD94-4AB7-A39C-80E895F92C1A}" sibTransId="{D19524FC-7553-47AE-A245-661B1124E8B7}"/>
    <dgm:cxn modelId="{B14C0CE6-E6DD-4BD1-BBC0-5F6E264C9A9C}" type="presOf" srcId="{9BA4E143-EE7E-4651-A8DC-375EC7770050}" destId="{E844550D-366B-49CB-ADD4-13AB0918BEE5}" srcOrd="0" destOrd="0" presId="urn:microsoft.com/office/officeart/2005/8/layout/vList2"/>
    <dgm:cxn modelId="{8C1A0904-59E1-40AB-8262-97C4E9E4D213}" type="presParOf" srcId="{E844550D-366B-49CB-ADD4-13AB0918BEE5}" destId="{5820D1BA-4EDA-46DD-8EC9-4129243E9FB2}" srcOrd="0" destOrd="0" presId="urn:microsoft.com/office/officeart/2005/8/layout/vList2"/>
    <dgm:cxn modelId="{946244DF-8640-4475-A525-909A243BA28A}" type="presParOf" srcId="{E844550D-366B-49CB-ADD4-13AB0918BEE5}" destId="{17C5ABAC-493D-41B2-AA3E-6EE3629BA496}" srcOrd="1" destOrd="0" presId="urn:microsoft.com/office/officeart/2005/8/layout/vList2"/>
    <dgm:cxn modelId="{1EFC8E0F-EA13-483C-9F54-41FED48DCF40}" type="presParOf" srcId="{E844550D-366B-49CB-ADD4-13AB0918BEE5}" destId="{F37CCCA8-EA40-48E2-A19C-540134FE4B79}" srcOrd="2" destOrd="0" presId="urn:microsoft.com/office/officeart/2005/8/layout/vList2"/>
    <dgm:cxn modelId="{798CC89D-033F-40E1-9B18-F0A5FA496DC0}" type="presParOf" srcId="{E844550D-366B-49CB-ADD4-13AB0918BEE5}" destId="{EDF8EBB9-595E-4F48-8B8D-6D9FDEC835B5}" srcOrd="3" destOrd="0" presId="urn:microsoft.com/office/officeart/2005/8/layout/vList2"/>
    <dgm:cxn modelId="{1D5998FD-A6D5-4316-902A-8C75F5B20A5B}" type="presParOf" srcId="{E844550D-366B-49CB-ADD4-13AB0918BEE5}" destId="{EF29B59A-A049-4978-9944-D22868CAF1E0}" srcOrd="4" destOrd="0" presId="urn:microsoft.com/office/officeart/2005/8/layout/vList2"/>
    <dgm:cxn modelId="{71445030-79DE-4D16-9F1F-C9BEA25648B6}" type="presParOf" srcId="{E844550D-366B-49CB-ADD4-13AB0918BEE5}" destId="{FFB95498-70E9-4675-ADAF-0BD3722CDFA7}" srcOrd="5" destOrd="0" presId="urn:microsoft.com/office/officeart/2005/8/layout/vList2"/>
    <dgm:cxn modelId="{AE556CEA-BC3B-46C3-95F3-543183945972}" type="presParOf" srcId="{E844550D-366B-49CB-ADD4-13AB0918BEE5}" destId="{63FD1569-AEF9-4224-9674-7E2D0B2E8CF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899772-60A4-48FD-AFD8-AFC74ADEA5F8}"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B6CA9D00-036A-4BC3-ABEB-DAE1603AE82A}">
      <dgm:prSet custT="1"/>
      <dgm:spPr/>
      <dgm:t>
        <a:bodyPr/>
        <a:lstStyle/>
        <a:p>
          <a:r>
            <a:rPr lang="en-GB" sz="1800" dirty="0"/>
            <a:t>Commenced employment </a:t>
          </a:r>
          <a:r>
            <a:rPr lang="en-GB" sz="1800" b="1" dirty="0"/>
            <a:t>on 1 September 2018</a:t>
          </a:r>
          <a:r>
            <a:rPr lang="en-GB" sz="1800" dirty="0"/>
            <a:t> as a professor of Political Sociology</a:t>
          </a:r>
          <a:endParaRPr lang="en-US" sz="1800" dirty="0"/>
        </a:p>
      </dgm:t>
    </dgm:pt>
    <dgm:pt modelId="{1E0BEB95-1B99-4361-958E-89EBA9EEAC53}" type="parTrans" cxnId="{F4ED97D9-004C-4043-A8D2-2841A5D8DDA8}">
      <dgm:prSet/>
      <dgm:spPr/>
      <dgm:t>
        <a:bodyPr/>
        <a:lstStyle/>
        <a:p>
          <a:endParaRPr lang="en-US"/>
        </a:p>
      </dgm:t>
    </dgm:pt>
    <dgm:pt modelId="{EE449E15-6635-4F41-8ACB-FEC4F47506AF}" type="sibTrans" cxnId="{F4ED97D9-004C-4043-A8D2-2841A5D8DDA8}">
      <dgm:prSet/>
      <dgm:spPr/>
      <dgm:t>
        <a:bodyPr/>
        <a:lstStyle/>
        <a:p>
          <a:endParaRPr lang="en-US" dirty="0"/>
        </a:p>
      </dgm:t>
    </dgm:pt>
    <dgm:pt modelId="{D7566560-4F0C-4905-90F0-42DF49A7CE59}">
      <dgm:prSet custT="1"/>
      <dgm:spPr/>
      <dgm:t>
        <a:bodyPr/>
        <a:lstStyle/>
        <a:p>
          <a:r>
            <a:rPr lang="en-GB" sz="1800" b="1" dirty="0"/>
            <a:t>18 February 2019</a:t>
          </a:r>
          <a:r>
            <a:rPr lang="en-GB" sz="1800" dirty="0"/>
            <a:t>, in a lecture on Islamophobia he theorised that it was driven in the UK by five pillars, one of which was the Zionist Movement</a:t>
          </a:r>
          <a:endParaRPr lang="en-US" sz="1800" dirty="0"/>
        </a:p>
      </dgm:t>
    </dgm:pt>
    <dgm:pt modelId="{09B9B589-6769-44CD-AD23-1A33DF700190}" type="parTrans" cxnId="{3A42B862-F0AF-4D82-980B-626E3182AB11}">
      <dgm:prSet/>
      <dgm:spPr/>
      <dgm:t>
        <a:bodyPr/>
        <a:lstStyle/>
        <a:p>
          <a:endParaRPr lang="en-US"/>
        </a:p>
      </dgm:t>
    </dgm:pt>
    <dgm:pt modelId="{A49C9643-A663-45E3-A376-F7D664BCA380}" type="sibTrans" cxnId="{3A42B862-F0AF-4D82-980B-626E3182AB11}">
      <dgm:prSet/>
      <dgm:spPr/>
      <dgm:t>
        <a:bodyPr/>
        <a:lstStyle/>
        <a:p>
          <a:endParaRPr lang="en-US" dirty="0"/>
        </a:p>
      </dgm:t>
    </dgm:pt>
    <dgm:pt modelId="{ABE3D002-A2A4-4D64-AA0C-E225A8697676}">
      <dgm:prSet custT="1"/>
      <dgm:spPr/>
      <dgm:t>
        <a:bodyPr/>
        <a:lstStyle/>
        <a:p>
          <a:r>
            <a:rPr lang="en-GB" sz="1800" b="1" dirty="0"/>
            <a:t>4 April 2019, </a:t>
          </a:r>
          <a:r>
            <a:rPr lang="en-GB" sz="1600" dirty="0"/>
            <a:t>a student makes a (commendably measured) complaint supporting the right of anti-Israel students and academics to express their political views in a University setting as universities are a place for debate and learning but stating that Miller’s discourse had fallen into anti-Semitism</a:t>
          </a:r>
          <a:endParaRPr lang="en-US" sz="1600" dirty="0"/>
        </a:p>
      </dgm:t>
    </dgm:pt>
    <dgm:pt modelId="{AA366498-B6C8-4B8B-BC24-FF422AF0C69B}" type="parTrans" cxnId="{01CD2A44-D490-4280-BF48-7A6F06545C73}">
      <dgm:prSet/>
      <dgm:spPr/>
      <dgm:t>
        <a:bodyPr/>
        <a:lstStyle/>
        <a:p>
          <a:endParaRPr lang="en-US"/>
        </a:p>
      </dgm:t>
    </dgm:pt>
    <dgm:pt modelId="{396D0ED9-604F-451F-9359-13BF7ECD5839}" type="sibTrans" cxnId="{01CD2A44-D490-4280-BF48-7A6F06545C73}">
      <dgm:prSet/>
      <dgm:spPr/>
      <dgm:t>
        <a:bodyPr/>
        <a:lstStyle/>
        <a:p>
          <a:endParaRPr lang="en-US" dirty="0"/>
        </a:p>
      </dgm:t>
    </dgm:pt>
    <dgm:pt modelId="{CFDF8950-F34E-452B-9136-A555768C9EE3}">
      <dgm:prSet custT="1"/>
      <dgm:spPr/>
      <dgm:t>
        <a:bodyPr/>
        <a:lstStyle/>
        <a:p>
          <a:r>
            <a:rPr lang="en-GB" sz="1800" b="1" dirty="0"/>
            <a:t>26 June 2019</a:t>
          </a:r>
          <a:r>
            <a:rPr lang="en-GB" sz="1800" dirty="0"/>
            <a:t>, complaint rejected at faculty level on the basis that anti-Semitism means hostility to Jews as Jews (and rejecting IHRA definition) which had not at that time been adopted by the University</a:t>
          </a:r>
          <a:endParaRPr lang="en-US" sz="1800" dirty="0"/>
        </a:p>
      </dgm:t>
    </dgm:pt>
    <dgm:pt modelId="{18E06BCC-E1CA-4D6E-95C2-C431441F4904}" type="parTrans" cxnId="{F09042AA-B7C6-4C06-B4B3-F1B03D472F00}">
      <dgm:prSet/>
      <dgm:spPr/>
      <dgm:t>
        <a:bodyPr/>
        <a:lstStyle/>
        <a:p>
          <a:endParaRPr lang="en-US"/>
        </a:p>
      </dgm:t>
    </dgm:pt>
    <dgm:pt modelId="{A0D43A9D-0A19-4A43-9FB4-BD49911931C1}" type="sibTrans" cxnId="{F09042AA-B7C6-4C06-B4B3-F1B03D472F00}">
      <dgm:prSet/>
      <dgm:spPr/>
      <dgm:t>
        <a:bodyPr/>
        <a:lstStyle/>
        <a:p>
          <a:endParaRPr lang="en-US" dirty="0"/>
        </a:p>
      </dgm:t>
    </dgm:pt>
    <dgm:pt modelId="{A7A4494C-0EA2-4535-993F-91813761801F}">
      <dgm:prSet custT="1"/>
      <dgm:spPr/>
      <dgm:t>
        <a:bodyPr/>
        <a:lstStyle/>
        <a:p>
          <a:r>
            <a:rPr lang="en-GB" sz="1800" b="1" dirty="0"/>
            <a:t>Autumn 2019</a:t>
          </a:r>
          <a:r>
            <a:rPr lang="en-GB" sz="1800" dirty="0"/>
            <a:t>, University does adopt IHRA definition of anti-Semitism</a:t>
          </a:r>
          <a:endParaRPr lang="en-US" sz="1800" dirty="0"/>
        </a:p>
      </dgm:t>
    </dgm:pt>
    <dgm:pt modelId="{31ACFF74-45F3-48D7-BF43-457AE915B86D}" type="parTrans" cxnId="{C617CB03-3610-4C51-8A75-7A8BAAF66CAB}">
      <dgm:prSet/>
      <dgm:spPr/>
      <dgm:t>
        <a:bodyPr/>
        <a:lstStyle/>
        <a:p>
          <a:endParaRPr lang="en-US"/>
        </a:p>
      </dgm:t>
    </dgm:pt>
    <dgm:pt modelId="{4227AEF0-BEAD-4753-844E-EEC956AD1C19}" type="sibTrans" cxnId="{C617CB03-3610-4C51-8A75-7A8BAAF66CAB}">
      <dgm:prSet/>
      <dgm:spPr/>
      <dgm:t>
        <a:bodyPr/>
        <a:lstStyle/>
        <a:p>
          <a:endParaRPr lang="en-US" dirty="0"/>
        </a:p>
      </dgm:t>
    </dgm:pt>
    <dgm:pt modelId="{E7272742-4F58-47C2-9BAE-B4205D000BBA}">
      <dgm:prSet custT="1"/>
      <dgm:spPr/>
      <dgm:t>
        <a:bodyPr/>
        <a:lstStyle/>
        <a:p>
          <a:r>
            <a:rPr lang="en-GB" sz="1800" b="1" dirty="0"/>
            <a:t>12 June 2020</a:t>
          </a:r>
          <a:r>
            <a:rPr lang="en-GB" sz="1800" dirty="0"/>
            <a:t>, complaint referred to Complaints Review panel who said it should be dealt with as an HR issue (in part to permit Prof Miller to participate)</a:t>
          </a:r>
          <a:endParaRPr lang="en-US" sz="1800" dirty="0"/>
        </a:p>
      </dgm:t>
    </dgm:pt>
    <dgm:pt modelId="{7B9BDE3C-3B38-4A04-A96E-06D43AA0AF80}" type="parTrans" cxnId="{2C02F64C-6762-406A-A448-95A3DC10EB7C}">
      <dgm:prSet/>
      <dgm:spPr/>
      <dgm:t>
        <a:bodyPr/>
        <a:lstStyle/>
        <a:p>
          <a:endParaRPr lang="en-US"/>
        </a:p>
      </dgm:t>
    </dgm:pt>
    <dgm:pt modelId="{B6D67C81-BC97-47D0-8F5D-6E488B5D20B6}" type="sibTrans" cxnId="{2C02F64C-6762-406A-A448-95A3DC10EB7C}">
      <dgm:prSet/>
      <dgm:spPr/>
      <dgm:t>
        <a:bodyPr/>
        <a:lstStyle/>
        <a:p>
          <a:endParaRPr lang="en-US" dirty="0"/>
        </a:p>
      </dgm:t>
    </dgm:pt>
    <dgm:pt modelId="{8AD11126-F27F-4CE8-B282-116277452D13}">
      <dgm:prSet custT="1"/>
      <dgm:spPr/>
      <dgm:t>
        <a:bodyPr/>
        <a:lstStyle/>
        <a:p>
          <a:r>
            <a:rPr lang="en-GB" sz="1600" b="1" dirty="0"/>
            <a:t>20 October 2020</a:t>
          </a:r>
          <a:r>
            <a:rPr lang="en-GB" sz="1600" dirty="0"/>
            <a:t>, the Tab, the University Newspaper, publishes an article by a Jewish student about intimidation Jews feel about his teaching. He replies:</a:t>
          </a:r>
          <a:endParaRPr lang="en-US" sz="1600" dirty="0"/>
        </a:p>
      </dgm:t>
    </dgm:pt>
    <dgm:pt modelId="{D12AE8E6-5702-4DE1-BF75-D62800D7D3B9}" type="parTrans" cxnId="{FA872DA4-A8D5-4C29-9C15-7D14CD9DDAED}">
      <dgm:prSet/>
      <dgm:spPr/>
      <dgm:t>
        <a:bodyPr/>
        <a:lstStyle/>
        <a:p>
          <a:endParaRPr lang="en-US"/>
        </a:p>
      </dgm:t>
    </dgm:pt>
    <dgm:pt modelId="{EC54E2D8-38F6-48C8-96EE-C7D26F3ED111}" type="sibTrans" cxnId="{FA872DA4-A8D5-4C29-9C15-7D14CD9DDAED}">
      <dgm:prSet/>
      <dgm:spPr/>
      <dgm:t>
        <a:bodyPr/>
        <a:lstStyle/>
        <a:p>
          <a:endParaRPr lang="en-US"/>
        </a:p>
      </dgm:t>
    </dgm:pt>
    <dgm:pt modelId="{4FCC6E62-89C8-475D-A0C2-D751F3B91AB4}">
      <dgm:prSet/>
      <dgm:spPr/>
      <dgm:t>
        <a:bodyPr/>
        <a:lstStyle/>
        <a:p>
          <a:endParaRPr lang="en-US" sz="1000" dirty="0"/>
        </a:p>
      </dgm:t>
    </dgm:pt>
    <dgm:pt modelId="{EA9B5604-ED73-4443-936E-383F8E22D82C}" type="parTrans" cxnId="{B670D4FF-2798-4EC0-81D5-2FA0CEAE5C0E}">
      <dgm:prSet/>
      <dgm:spPr/>
      <dgm:t>
        <a:bodyPr/>
        <a:lstStyle/>
        <a:p>
          <a:endParaRPr lang="en-US"/>
        </a:p>
      </dgm:t>
    </dgm:pt>
    <dgm:pt modelId="{C02403E6-F50E-4FEF-B542-3467976BBC51}" type="sibTrans" cxnId="{B670D4FF-2798-4EC0-81D5-2FA0CEAE5C0E}">
      <dgm:prSet/>
      <dgm:spPr/>
      <dgm:t>
        <a:bodyPr/>
        <a:lstStyle/>
        <a:p>
          <a:endParaRPr lang="en-US"/>
        </a:p>
      </dgm:t>
    </dgm:pt>
    <dgm:pt modelId="{61CEC006-B117-4FFB-8FB3-D490E67F53E1}" type="pres">
      <dgm:prSet presAssocID="{8A899772-60A4-48FD-AFD8-AFC74ADEA5F8}" presName="Name0" presStyleCnt="0">
        <dgm:presLayoutVars>
          <dgm:dir/>
          <dgm:resizeHandles val="exact"/>
        </dgm:presLayoutVars>
      </dgm:prSet>
      <dgm:spPr/>
    </dgm:pt>
    <dgm:pt modelId="{9D016E48-8970-43A7-B6E3-D1D0FF7792E6}" type="pres">
      <dgm:prSet presAssocID="{B6CA9D00-036A-4BC3-ABEB-DAE1603AE82A}" presName="node" presStyleLbl="node1" presStyleIdx="0" presStyleCnt="7">
        <dgm:presLayoutVars>
          <dgm:bulletEnabled val="1"/>
        </dgm:presLayoutVars>
      </dgm:prSet>
      <dgm:spPr/>
    </dgm:pt>
    <dgm:pt modelId="{95707C8D-A7E0-4189-B0D8-CC8A5B3771E9}" type="pres">
      <dgm:prSet presAssocID="{EE449E15-6635-4F41-8ACB-FEC4F47506AF}" presName="sibTrans" presStyleLbl="sibTrans1D1" presStyleIdx="0" presStyleCnt="6"/>
      <dgm:spPr/>
    </dgm:pt>
    <dgm:pt modelId="{1B745FE9-A691-4381-9C09-393D67BA3F33}" type="pres">
      <dgm:prSet presAssocID="{EE449E15-6635-4F41-8ACB-FEC4F47506AF}" presName="connectorText" presStyleLbl="sibTrans1D1" presStyleIdx="0" presStyleCnt="6"/>
      <dgm:spPr/>
    </dgm:pt>
    <dgm:pt modelId="{60FA7874-76F9-45F9-B143-8041F3D36640}" type="pres">
      <dgm:prSet presAssocID="{D7566560-4F0C-4905-90F0-42DF49A7CE59}" presName="node" presStyleLbl="node1" presStyleIdx="1" presStyleCnt="7" custScaleY="185091">
        <dgm:presLayoutVars>
          <dgm:bulletEnabled val="1"/>
        </dgm:presLayoutVars>
      </dgm:prSet>
      <dgm:spPr/>
    </dgm:pt>
    <dgm:pt modelId="{58F6AC46-05A8-43DF-915A-FE9A4F4174A6}" type="pres">
      <dgm:prSet presAssocID="{A49C9643-A663-45E3-A376-F7D664BCA380}" presName="sibTrans" presStyleLbl="sibTrans1D1" presStyleIdx="1" presStyleCnt="6"/>
      <dgm:spPr/>
    </dgm:pt>
    <dgm:pt modelId="{26E602DE-8782-4C33-86E1-CC900064BFC3}" type="pres">
      <dgm:prSet presAssocID="{A49C9643-A663-45E3-A376-F7D664BCA380}" presName="connectorText" presStyleLbl="sibTrans1D1" presStyleIdx="1" presStyleCnt="6"/>
      <dgm:spPr/>
    </dgm:pt>
    <dgm:pt modelId="{CFD40908-F177-4EB3-998D-4CC78603A22B}" type="pres">
      <dgm:prSet presAssocID="{ABE3D002-A2A4-4D64-AA0C-E225A8697676}" presName="node" presStyleLbl="node1" presStyleIdx="2" presStyleCnt="7" custScaleX="115474" custScaleY="258298">
        <dgm:presLayoutVars>
          <dgm:bulletEnabled val="1"/>
        </dgm:presLayoutVars>
      </dgm:prSet>
      <dgm:spPr/>
    </dgm:pt>
    <dgm:pt modelId="{03D761FC-2E78-4390-AE0E-EC9CD6E53D11}" type="pres">
      <dgm:prSet presAssocID="{396D0ED9-604F-451F-9359-13BF7ECD5839}" presName="sibTrans" presStyleLbl="sibTrans1D1" presStyleIdx="2" presStyleCnt="6"/>
      <dgm:spPr/>
    </dgm:pt>
    <dgm:pt modelId="{E9C6C445-8C48-47D6-9035-488DF2AA9690}" type="pres">
      <dgm:prSet presAssocID="{396D0ED9-604F-451F-9359-13BF7ECD5839}" presName="connectorText" presStyleLbl="sibTrans1D1" presStyleIdx="2" presStyleCnt="6"/>
      <dgm:spPr/>
    </dgm:pt>
    <dgm:pt modelId="{EF27DFD9-18BE-41FA-87D0-43860A9E8255}" type="pres">
      <dgm:prSet presAssocID="{CFDF8950-F34E-452B-9136-A555768C9EE3}" presName="node" presStyleLbl="node1" presStyleIdx="3" presStyleCnt="7" custScaleX="143067" custScaleY="214933">
        <dgm:presLayoutVars>
          <dgm:bulletEnabled val="1"/>
        </dgm:presLayoutVars>
      </dgm:prSet>
      <dgm:spPr/>
    </dgm:pt>
    <dgm:pt modelId="{EC954EDC-36CE-41AD-8A86-30EB772A694B}" type="pres">
      <dgm:prSet presAssocID="{A0D43A9D-0A19-4A43-9FB4-BD49911931C1}" presName="sibTrans" presStyleLbl="sibTrans1D1" presStyleIdx="3" presStyleCnt="6"/>
      <dgm:spPr/>
    </dgm:pt>
    <dgm:pt modelId="{AACB5140-CF54-4B81-AA56-FE9ABAC32D72}" type="pres">
      <dgm:prSet presAssocID="{A0D43A9D-0A19-4A43-9FB4-BD49911931C1}" presName="connectorText" presStyleLbl="sibTrans1D1" presStyleIdx="3" presStyleCnt="6"/>
      <dgm:spPr/>
    </dgm:pt>
    <dgm:pt modelId="{ECD8C096-7256-40A7-B0CF-819672E08846}" type="pres">
      <dgm:prSet presAssocID="{A7A4494C-0EA2-4535-993F-91813761801F}" presName="node" presStyleLbl="node1" presStyleIdx="4" presStyleCnt="7" custScaleY="114474" custLinFactNeighborX="-862" custLinFactNeighborY="-650">
        <dgm:presLayoutVars>
          <dgm:bulletEnabled val="1"/>
        </dgm:presLayoutVars>
      </dgm:prSet>
      <dgm:spPr/>
    </dgm:pt>
    <dgm:pt modelId="{DDEDEFFA-C351-41A3-9A89-4D64B8E4DFC6}" type="pres">
      <dgm:prSet presAssocID="{4227AEF0-BEAD-4753-844E-EEC956AD1C19}" presName="sibTrans" presStyleLbl="sibTrans1D1" presStyleIdx="4" presStyleCnt="6"/>
      <dgm:spPr/>
    </dgm:pt>
    <dgm:pt modelId="{F5E59ECC-371D-40B5-B642-323CB9F30E10}" type="pres">
      <dgm:prSet presAssocID="{4227AEF0-BEAD-4753-844E-EEC956AD1C19}" presName="connectorText" presStyleLbl="sibTrans1D1" presStyleIdx="4" presStyleCnt="6"/>
      <dgm:spPr/>
    </dgm:pt>
    <dgm:pt modelId="{5FB1437D-5D3B-45A3-8212-1C29ACECABFA}" type="pres">
      <dgm:prSet presAssocID="{E7272742-4F58-47C2-9BAE-B4205D000BBA}" presName="node" presStyleLbl="node1" presStyleIdx="5" presStyleCnt="7" custScaleX="188882" custScaleY="118691">
        <dgm:presLayoutVars>
          <dgm:bulletEnabled val="1"/>
        </dgm:presLayoutVars>
      </dgm:prSet>
      <dgm:spPr/>
    </dgm:pt>
    <dgm:pt modelId="{B4EF46A7-D4EB-4225-A6BB-3A15C7A55000}" type="pres">
      <dgm:prSet presAssocID="{B6D67C81-BC97-47D0-8F5D-6E488B5D20B6}" presName="sibTrans" presStyleLbl="sibTrans1D1" presStyleIdx="5" presStyleCnt="6"/>
      <dgm:spPr/>
    </dgm:pt>
    <dgm:pt modelId="{5558F2D3-151A-4598-85BF-AD8437D44042}" type="pres">
      <dgm:prSet presAssocID="{B6D67C81-BC97-47D0-8F5D-6E488B5D20B6}" presName="connectorText" presStyleLbl="sibTrans1D1" presStyleIdx="5" presStyleCnt="6"/>
      <dgm:spPr/>
    </dgm:pt>
    <dgm:pt modelId="{921B6341-D830-4F96-8DBE-327870A9C6CF}" type="pres">
      <dgm:prSet presAssocID="{8AD11126-F27F-4CE8-B282-116277452D13}" presName="node" presStyleLbl="node1" presStyleIdx="6" presStyleCnt="7" custScaleX="160321" custScaleY="115774">
        <dgm:presLayoutVars>
          <dgm:bulletEnabled val="1"/>
        </dgm:presLayoutVars>
      </dgm:prSet>
      <dgm:spPr/>
    </dgm:pt>
  </dgm:ptLst>
  <dgm:cxnLst>
    <dgm:cxn modelId="{C617CB03-3610-4C51-8A75-7A8BAAF66CAB}" srcId="{8A899772-60A4-48FD-AFD8-AFC74ADEA5F8}" destId="{A7A4494C-0EA2-4535-993F-91813761801F}" srcOrd="4" destOrd="0" parTransId="{31ACFF74-45F3-48D7-BF43-457AE915B86D}" sibTransId="{4227AEF0-BEAD-4753-844E-EEC956AD1C19}"/>
    <dgm:cxn modelId="{E6743804-A045-4706-9C5E-C26E6EA74AB2}" type="presOf" srcId="{A0D43A9D-0A19-4A43-9FB4-BD49911931C1}" destId="{EC954EDC-36CE-41AD-8A86-30EB772A694B}" srcOrd="0" destOrd="0" presId="urn:microsoft.com/office/officeart/2016/7/layout/RepeatingBendingProcessNew"/>
    <dgm:cxn modelId="{E371A108-D1FE-464F-8853-965491A5776B}" type="presOf" srcId="{396D0ED9-604F-451F-9359-13BF7ECD5839}" destId="{E9C6C445-8C48-47D6-9035-488DF2AA9690}" srcOrd="1" destOrd="0" presId="urn:microsoft.com/office/officeart/2016/7/layout/RepeatingBendingProcessNew"/>
    <dgm:cxn modelId="{C9989E0A-AD78-49DF-9808-FFC4EAF7E70B}" type="presOf" srcId="{B6D67C81-BC97-47D0-8F5D-6E488B5D20B6}" destId="{5558F2D3-151A-4598-85BF-AD8437D44042}" srcOrd="1" destOrd="0" presId="urn:microsoft.com/office/officeart/2016/7/layout/RepeatingBendingProcessNew"/>
    <dgm:cxn modelId="{8904A71C-5761-4506-880A-2E89327AF2EE}" type="presOf" srcId="{B6CA9D00-036A-4BC3-ABEB-DAE1603AE82A}" destId="{9D016E48-8970-43A7-B6E3-D1D0FF7792E6}" srcOrd="0" destOrd="0" presId="urn:microsoft.com/office/officeart/2016/7/layout/RepeatingBendingProcessNew"/>
    <dgm:cxn modelId="{11B4C023-3895-4671-BAF3-150E8B18A353}" type="presOf" srcId="{CFDF8950-F34E-452B-9136-A555768C9EE3}" destId="{EF27DFD9-18BE-41FA-87D0-43860A9E8255}" srcOrd="0" destOrd="0" presId="urn:microsoft.com/office/officeart/2016/7/layout/RepeatingBendingProcessNew"/>
    <dgm:cxn modelId="{46C3C339-34FB-48B9-90D1-6FBD0F20A805}" type="presOf" srcId="{B6D67C81-BC97-47D0-8F5D-6E488B5D20B6}" destId="{B4EF46A7-D4EB-4225-A6BB-3A15C7A55000}" srcOrd="0" destOrd="0" presId="urn:microsoft.com/office/officeart/2016/7/layout/RepeatingBendingProcessNew"/>
    <dgm:cxn modelId="{CEC7A640-FB13-4AF7-A96E-0355A7D74D74}" type="presOf" srcId="{8AD11126-F27F-4CE8-B282-116277452D13}" destId="{921B6341-D830-4F96-8DBE-327870A9C6CF}" srcOrd="0" destOrd="0" presId="urn:microsoft.com/office/officeart/2016/7/layout/RepeatingBendingProcessNew"/>
    <dgm:cxn modelId="{E48ADB61-23B7-4EAE-B048-2274C876C177}" type="presOf" srcId="{E7272742-4F58-47C2-9BAE-B4205D000BBA}" destId="{5FB1437D-5D3B-45A3-8212-1C29ACECABFA}" srcOrd="0" destOrd="0" presId="urn:microsoft.com/office/officeart/2016/7/layout/RepeatingBendingProcessNew"/>
    <dgm:cxn modelId="{3A42B862-F0AF-4D82-980B-626E3182AB11}" srcId="{8A899772-60A4-48FD-AFD8-AFC74ADEA5F8}" destId="{D7566560-4F0C-4905-90F0-42DF49A7CE59}" srcOrd="1" destOrd="0" parTransId="{09B9B589-6769-44CD-AD23-1A33DF700190}" sibTransId="{A49C9643-A663-45E3-A376-F7D664BCA380}"/>
    <dgm:cxn modelId="{01CD2A44-D490-4280-BF48-7A6F06545C73}" srcId="{8A899772-60A4-48FD-AFD8-AFC74ADEA5F8}" destId="{ABE3D002-A2A4-4D64-AA0C-E225A8697676}" srcOrd="2" destOrd="0" parTransId="{AA366498-B6C8-4B8B-BC24-FF422AF0C69B}" sibTransId="{396D0ED9-604F-451F-9359-13BF7ECD5839}"/>
    <dgm:cxn modelId="{864DCE44-59FB-4E4F-840C-B0EDCFD0E911}" type="presOf" srcId="{396D0ED9-604F-451F-9359-13BF7ECD5839}" destId="{03D761FC-2E78-4390-AE0E-EC9CD6E53D11}" srcOrd="0" destOrd="0" presId="urn:microsoft.com/office/officeart/2016/7/layout/RepeatingBendingProcessNew"/>
    <dgm:cxn modelId="{2C02F64C-6762-406A-A448-95A3DC10EB7C}" srcId="{8A899772-60A4-48FD-AFD8-AFC74ADEA5F8}" destId="{E7272742-4F58-47C2-9BAE-B4205D000BBA}" srcOrd="5" destOrd="0" parTransId="{7B9BDE3C-3B38-4A04-A96E-06D43AA0AF80}" sibTransId="{B6D67C81-BC97-47D0-8F5D-6E488B5D20B6}"/>
    <dgm:cxn modelId="{14A6E07A-2FBB-4AEF-95E6-0A37D1CBDF89}" type="presOf" srcId="{ABE3D002-A2A4-4D64-AA0C-E225A8697676}" destId="{CFD40908-F177-4EB3-998D-4CC78603A22B}" srcOrd="0" destOrd="0" presId="urn:microsoft.com/office/officeart/2016/7/layout/RepeatingBendingProcessNew"/>
    <dgm:cxn modelId="{6499997D-D8CC-4625-895D-2CC077CA2FF3}" type="presOf" srcId="{EE449E15-6635-4F41-8ACB-FEC4F47506AF}" destId="{1B745FE9-A691-4381-9C09-393D67BA3F33}" srcOrd="1" destOrd="0" presId="urn:microsoft.com/office/officeart/2016/7/layout/RepeatingBendingProcessNew"/>
    <dgm:cxn modelId="{F08A4A81-B26A-4F6C-902D-2B6F03E493AA}" type="presOf" srcId="{A49C9643-A663-45E3-A376-F7D664BCA380}" destId="{58F6AC46-05A8-43DF-915A-FE9A4F4174A6}" srcOrd="0" destOrd="0" presId="urn:microsoft.com/office/officeart/2016/7/layout/RepeatingBendingProcessNew"/>
    <dgm:cxn modelId="{8D2CFB9B-585E-49B1-BEBF-17579DFCB0D0}" type="presOf" srcId="{A7A4494C-0EA2-4535-993F-91813761801F}" destId="{ECD8C096-7256-40A7-B0CF-819672E08846}" srcOrd="0" destOrd="0" presId="urn:microsoft.com/office/officeart/2016/7/layout/RepeatingBendingProcessNew"/>
    <dgm:cxn modelId="{FE48D89F-3941-487F-8A75-B428217D8CAC}" type="presOf" srcId="{D7566560-4F0C-4905-90F0-42DF49A7CE59}" destId="{60FA7874-76F9-45F9-B143-8041F3D36640}" srcOrd="0" destOrd="0" presId="urn:microsoft.com/office/officeart/2016/7/layout/RepeatingBendingProcessNew"/>
    <dgm:cxn modelId="{FA872DA4-A8D5-4C29-9C15-7D14CD9DDAED}" srcId="{8A899772-60A4-48FD-AFD8-AFC74ADEA5F8}" destId="{8AD11126-F27F-4CE8-B282-116277452D13}" srcOrd="6" destOrd="0" parTransId="{D12AE8E6-5702-4DE1-BF75-D62800D7D3B9}" sibTransId="{EC54E2D8-38F6-48C8-96EE-C7D26F3ED111}"/>
    <dgm:cxn modelId="{6D643EA7-1D2F-4DD7-9083-5DB29D14B5DD}" type="presOf" srcId="{EE449E15-6635-4F41-8ACB-FEC4F47506AF}" destId="{95707C8D-A7E0-4189-B0D8-CC8A5B3771E9}" srcOrd="0" destOrd="0" presId="urn:microsoft.com/office/officeart/2016/7/layout/RepeatingBendingProcessNew"/>
    <dgm:cxn modelId="{F09042AA-B7C6-4C06-B4B3-F1B03D472F00}" srcId="{8A899772-60A4-48FD-AFD8-AFC74ADEA5F8}" destId="{CFDF8950-F34E-452B-9136-A555768C9EE3}" srcOrd="3" destOrd="0" parTransId="{18E06BCC-E1CA-4D6E-95C2-C431441F4904}" sibTransId="{A0D43A9D-0A19-4A43-9FB4-BD49911931C1}"/>
    <dgm:cxn modelId="{8C9779CB-6C5B-4D1C-9253-97ED05671E1E}" type="presOf" srcId="{4FCC6E62-89C8-475D-A0C2-D751F3B91AB4}" destId="{921B6341-D830-4F96-8DBE-327870A9C6CF}" srcOrd="0" destOrd="1" presId="urn:microsoft.com/office/officeart/2016/7/layout/RepeatingBendingProcessNew"/>
    <dgm:cxn modelId="{FB6DB6D1-6C1D-4E19-A381-89363017848E}" type="presOf" srcId="{4227AEF0-BEAD-4753-844E-EEC956AD1C19}" destId="{F5E59ECC-371D-40B5-B642-323CB9F30E10}" srcOrd="1" destOrd="0" presId="urn:microsoft.com/office/officeart/2016/7/layout/RepeatingBendingProcessNew"/>
    <dgm:cxn modelId="{A813BAD4-1B57-4AB1-93AF-ADF867BD43B4}" type="presOf" srcId="{8A899772-60A4-48FD-AFD8-AFC74ADEA5F8}" destId="{61CEC006-B117-4FFB-8FB3-D490E67F53E1}" srcOrd="0" destOrd="0" presId="urn:microsoft.com/office/officeart/2016/7/layout/RepeatingBendingProcessNew"/>
    <dgm:cxn modelId="{B4BF0DD5-01FA-4A17-B295-8D35036EBB54}" type="presOf" srcId="{A0D43A9D-0A19-4A43-9FB4-BD49911931C1}" destId="{AACB5140-CF54-4B81-AA56-FE9ABAC32D72}" srcOrd="1" destOrd="0" presId="urn:microsoft.com/office/officeart/2016/7/layout/RepeatingBendingProcessNew"/>
    <dgm:cxn modelId="{F4ED97D9-004C-4043-A8D2-2841A5D8DDA8}" srcId="{8A899772-60A4-48FD-AFD8-AFC74ADEA5F8}" destId="{B6CA9D00-036A-4BC3-ABEB-DAE1603AE82A}" srcOrd="0" destOrd="0" parTransId="{1E0BEB95-1B99-4361-958E-89EBA9EEAC53}" sibTransId="{EE449E15-6635-4F41-8ACB-FEC4F47506AF}"/>
    <dgm:cxn modelId="{6820EAE1-5E70-4EE3-A7CE-ED4919D2C3FC}" type="presOf" srcId="{A49C9643-A663-45E3-A376-F7D664BCA380}" destId="{26E602DE-8782-4C33-86E1-CC900064BFC3}" srcOrd="1" destOrd="0" presId="urn:microsoft.com/office/officeart/2016/7/layout/RepeatingBendingProcessNew"/>
    <dgm:cxn modelId="{B0DEA1FF-0260-4EBF-AFE5-C8A1260D3E07}" type="presOf" srcId="{4227AEF0-BEAD-4753-844E-EEC956AD1C19}" destId="{DDEDEFFA-C351-41A3-9A89-4D64B8E4DFC6}" srcOrd="0" destOrd="0" presId="urn:microsoft.com/office/officeart/2016/7/layout/RepeatingBendingProcessNew"/>
    <dgm:cxn modelId="{B670D4FF-2798-4EC0-81D5-2FA0CEAE5C0E}" srcId="{8AD11126-F27F-4CE8-B282-116277452D13}" destId="{4FCC6E62-89C8-475D-A0C2-D751F3B91AB4}" srcOrd="0" destOrd="0" parTransId="{EA9B5604-ED73-4443-936E-383F8E22D82C}" sibTransId="{C02403E6-F50E-4FEF-B542-3467976BBC51}"/>
    <dgm:cxn modelId="{1CD08A57-0C2A-4E2B-8221-50ED09B2A0CA}" type="presParOf" srcId="{61CEC006-B117-4FFB-8FB3-D490E67F53E1}" destId="{9D016E48-8970-43A7-B6E3-D1D0FF7792E6}" srcOrd="0" destOrd="0" presId="urn:microsoft.com/office/officeart/2016/7/layout/RepeatingBendingProcessNew"/>
    <dgm:cxn modelId="{BFE1E5B9-233B-4603-8115-F8D5EB6D7208}" type="presParOf" srcId="{61CEC006-B117-4FFB-8FB3-D490E67F53E1}" destId="{95707C8D-A7E0-4189-B0D8-CC8A5B3771E9}" srcOrd="1" destOrd="0" presId="urn:microsoft.com/office/officeart/2016/7/layout/RepeatingBendingProcessNew"/>
    <dgm:cxn modelId="{E484F2F2-2237-455A-9536-74E0FB09F5A6}" type="presParOf" srcId="{95707C8D-A7E0-4189-B0D8-CC8A5B3771E9}" destId="{1B745FE9-A691-4381-9C09-393D67BA3F33}" srcOrd="0" destOrd="0" presId="urn:microsoft.com/office/officeart/2016/7/layout/RepeatingBendingProcessNew"/>
    <dgm:cxn modelId="{6DD306B8-AC2C-4EB4-82C3-2470FF850B30}" type="presParOf" srcId="{61CEC006-B117-4FFB-8FB3-D490E67F53E1}" destId="{60FA7874-76F9-45F9-B143-8041F3D36640}" srcOrd="2" destOrd="0" presId="urn:microsoft.com/office/officeart/2016/7/layout/RepeatingBendingProcessNew"/>
    <dgm:cxn modelId="{44A7007E-A03B-46D7-8834-E398613D7677}" type="presParOf" srcId="{61CEC006-B117-4FFB-8FB3-D490E67F53E1}" destId="{58F6AC46-05A8-43DF-915A-FE9A4F4174A6}" srcOrd="3" destOrd="0" presId="urn:microsoft.com/office/officeart/2016/7/layout/RepeatingBendingProcessNew"/>
    <dgm:cxn modelId="{370B3E52-8C88-4842-8D8D-B277907939B9}" type="presParOf" srcId="{58F6AC46-05A8-43DF-915A-FE9A4F4174A6}" destId="{26E602DE-8782-4C33-86E1-CC900064BFC3}" srcOrd="0" destOrd="0" presId="urn:microsoft.com/office/officeart/2016/7/layout/RepeatingBendingProcessNew"/>
    <dgm:cxn modelId="{406D8C09-CF1E-4E78-892E-FB9999F6931D}" type="presParOf" srcId="{61CEC006-B117-4FFB-8FB3-D490E67F53E1}" destId="{CFD40908-F177-4EB3-998D-4CC78603A22B}" srcOrd="4" destOrd="0" presId="urn:microsoft.com/office/officeart/2016/7/layout/RepeatingBendingProcessNew"/>
    <dgm:cxn modelId="{785FEB22-E7F3-435E-9FD2-20BCAC2CBF17}" type="presParOf" srcId="{61CEC006-B117-4FFB-8FB3-D490E67F53E1}" destId="{03D761FC-2E78-4390-AE0E-EC9CD6E53D11}" srcOrd="5" destOrd="0" presId="urn:microsoft.com/office/officeart/2016/7/layout/RepeatingBendingProcessNew"/>
    <dgm:cxn modelId="{2548DF5B-4407-491D-B11A-557B74F41D20}" type="presParOf" srcId="{03D761FC-2E78-4390-AE0E-EC9CD6E53D11}" destId="{E9C6C445-8C48-47D6-9035-488DF2AA9690}" srcOrd="0" destOrd="0" presId="urn:microsoft.com/office/officeart/2016/7/layout/RepeatingBendingProcessNew"/>
    <dgm:cxn modelId="{00F79979-DFD5-4934-B380-ADC1564B0800}" type="presParOf" srcId="{61CEC006-B117-4FFB-8FB3-D490E67F53E1}" destId="{EF27DFD9-18BE-41FA-87D0-43860A9E8255}" srcOrd="6" destOrd="0" presId="urn:microsoft.com/office/officeart/2016/7/layout/RepeatingBendingProcessNew"/>
    <dgm:cxn modelId="{2C99F59F-D466-468B-87CB-C29140B29C15}" type="presParOf" srcId="{61CEC006-B117-4FFB-8FB3-D490E67F53E1}" destId="{EC954EDC-36CE-41AD-8A86-30EB772A694B}" srcOrd="7" destOrd="0" presId="urn:microsoft.com/office/officeart/2016/7/layout/RepeatingBendingProcessNew"/>
    <dgm:cxn modelId="{E01FEC63-B1A3-49D4-B669-39AD583DA905}" type="presParOf" srcId="{EC954EDC-36CE-41AD-8A86-30EB772A694B}" destId="{AACB5140-CF54-4B81-AA56-FE9ABAC32D72}" srcOrd="0" destOrd="0" presId="urn:microsoft.com/office/officeart/2016/7/layout/RepeatingBendingProcessNew"/>
    <dgm:cxn modelId="{BA2D5409-04A9-444D-856D-66E88D83A636}" type="presParOf" srcId="{61CEC006-B117-4FFB-8FB3-D490E67F53E1}" destId="{ECD8C096-7256-40A7-B0CF-819672E08846}" srcOrd="8" destOrd="0" presId="urn:microsoft.com/office/officeart/2016/7/layout/RepeatingBendingProcessNew"/>
    <dgm:cxn modelId="{491EF6A0-C4A7-407B-B6C2-7A8F7BD331FE}" type="presParOf" srcId="{61CEC006-B117-4FFB-8FB3-D490E67F53E1}" destId="{DDEDEFFA-C351-41A3-9A89-4D64B8E4DFC6}" srcOrd="9" destOrd="0" presId="urn:microsoft.com/office/officeart/2016/7/layout/RepeatingBendingProcessNew"/>
    <dgm:cxn modelId="{1CDEF67C-6C61-4281-883C-5A08B3A211B9}" type="presParOf" srcId="{DDEDEFFA-C351-41A3-9A89-4D64B8E4DFC6}" destId="{F5E59ECC-371D-40B5-B642-323CB9F30E10}" srcOrd="0" destOrd="0" presId="urn:microsoft.com/office/officeart/2016/7/layout/RepeatingBendingProcessNew"/>
    <dgm:cxn modelId="{E5E9C8D5-3F76-4E5C-B35A-9DE738277683}" type="presParOf" srcId="{61CEC006-B117-4FFB-8FB3-D490E67F53E1}" destId="{5FB1437D-5D3B-45A3-8212-1C29ACECABFA}" srcOrd="10" destOrd="0" presId="urn:microsoft.com/office/officeart/2016/7/layout/RepeatingBendingProcessNew"/>
    <dgm:cxn modelId="{975F1793-7531-4DEB-B3F4-57A50BC930CF}" type="presParOf" srcId="{61CEC006-B117-4FFB-8FB3-D490E67F53E1}" destId="{B4EF46A7-D4EB-4225-A6BB-3A15C7A55000}" srcOrd="11" destOrd="0" presId="urn:microsoft.com/office/officeart/2016/7/layout/RepeatingBendingProcessNew"/>
    <dgm:cxn modelId="{FFE62BBC-49FD-4B9A-92AE-98BE45EA79C7}" type="presParOf" srcId="{B4EF46A7-D4EB-4225-A6BB-3A15C7A55000}" destId="{5558F2D3-151A-4598-85BF-AD8437D44042}" srcOrd="0" destOrd="0" presId="urn:microsoft.com/office/officeart/2016/7/layout/RepeatingBendingProcessNew"/>
    <dgm:cxn modelId="{6245E15A-ABED-4F6A-8A5A-1E13F45C4C59}" type="presParOf" srcId="{61CEC006-B117-4FFB-8FB3-D490E67F53E1}" destId="{921B6341-D830-4F96-8DBE-327870A9C6CF}" srcOrd="1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3EC7BD-67F9-436B-9240-F9FA58217767}" type="doc">
      <dgm:prSet loTypeId="urn:microsoft.com/office/officeart/2017/3/layout/HorizontalPathTimeline" loCatId="process" qsTypeId="urn:microsoft.com/office/officeart/2005/8/quickstyle/simple1" qsCatId="simple" csTypeId="urn:microsoft.com/office/officeart/2005/8/colors/colorful2" csCatId="colorful" phldr="1"/>
      <dgm:spPr/>
      <dgm:t>
        <a:bodyPr/>
        <a:lstStyle/>
        <a:p>
          <a:endParaRPr lang="en-US"/>
        </a:p>
      </dgm:t>
    </dgm:pt>
    <dgm:pt modelId="{E7938689-0E96-4FAD-80D6-FD1EB56020BA}">
      <dgm:prSet/>
      <dgm:spPr/>
      <dgm:t>
        <a:bodyPr/>
        <a:lstStyle/>
        <a:p>
          <a:pPr>
            <a:defRPr b="1"/>
          </a:pPr>
          <a:r>
            <a:rPr lang="en-US" dirty="0"/>
            <a:t>4 Dec. 2020</a:t>
          </a:r>
        </a:p>
      </dgm:t>
    </dgm:pt>
    <dgm:pt modelId="{E0EC8B3E-279D-4AE3-B73A-E4B02EC8A0CC}" type="parTrans" cxnId="{5AACE899-AAD1-4442-9E5B-9F9401117DB1}">
      <dgm:prSet/>
      <dgm:spPr/>
      <dgm:t>
        <a:bodyPr/>
        <a:lstStyle/>
        <a:p>
          <a:endParaRPr lang="en-US"/>
        </a:p>
      </dgm:t>
    </dgm:pt>
    <dgm:pt modelId="{7690073A-4E34-4332-9DE2-6479DE1CF47A}" type="sibTrans" cxnId="{5AACE899-AAD1-4442-9E5B-9F9401117DB1}">
      <dgm:prSet/>
      <dgm:spPr/>
      <dgm:t>
        <a:bodyPr/>
        <a:lstStyle/>
        <a:p>
          <a:endParaRPr lang="en-US"/>
        </a:p>
      </dgm:t>
    </dgm:pt>
    <dgm:pt modelId="{C704AB7A-A17F-472E-9950-2868C589B2AB}">
      <dgm:prSet custT="1"/>
      <dgm:spPr/>
      <dgm:t>
        <a:bodyPr/>
        <a:lstStyle/>
        <a:p>
          <a:r>
            <a:rPr lang="en-US" sz="1800" dirty="0"/>
            <a:t>Aileen McColgan KC investigates the complaint on behalf of the University and rejects it.</a:t>
          </a:r>
        </a:p>
      </dgm:t>
    </dgm:pt>
    <dgm:pt modelId="{30C406DF-A517-4B35-A2E2-EFC6F0AB07FB}" type="parTrans" cxnId="{92DCF20C-9466-47BC-82EF-3180B9AAB407}">
      <dgm:prSet/>
      <dgm:spPr/>
      <dgm:t>
        <a:bodyPr/>
        <a:lstStyle/>
        <a:p>
          <a:endParaRPr lang="en-US"/>
        </a:p>
      </dgm:t>
    </dgm:pt>
    <dgm:pt modelId="{28793201-39DE-4E97-B37E-C1BBD57932D0}" type="sibTrans" cxnId="{92DCF20C-9466-47BC-82EF-3180B9AAB407}">
      <dgm:prSet/>
      <dgm:spPr/>
      <dgm:t>
        <a:bodyPr/>
        <a:lstStyle/>
        <a:p>
          <a:endParaRPr lang="en-US"/>
        </a:p>
      </dgm:t>
    </dgm:pt>
    <dgm:pt modelId="{9F8B1ED2-9DB7-46DE-8490-05D94439DA70}">
      <dgm:prSet/>
      <dgm:spPr/>
      <dgm:t>
        <a:bodyPr/>
        <a:lstStyle/>
        <a:p>
          <a:pPr>
            <a:defRPr b="1"/>
          </a:pPr>
          <a:r>
            <a:rPr lang="en-US" dirty="0"/>
            <a:t>13 Feb. 2021</a:t>
          </a:r>
        </a:p>
      </dgm:t>
    </dgm:pt>
    <dgm:pt modelId="{A135E73F-4012-4555-A830-C672B5033FF8}" type="parTrans" cxnId="{BABA7A15-2054-419E-AF0D-7D9B08C6416B}">
      <dgm:prSet/>
      <dgm:spPr/>
      <dgm:t>
        <a:bodyPr/>
        <a:lstStyle/>
        <a:p>
          <a:endParaRPr lang="en-US"/>
        </a:p>
      </dgm:t>
    </dgm:pt>
    <dgm:pt modelId="{12B36198-0C98-4289-8850-A6163641E5A1}" type="sibTrans" cxnId="{BABA7A15-2054-419E-AF0D-7D9B08C6416B}">
      <dgm:prSet/>
      <dgm:spPr/>
      <dgm:t>
        <a:bodyPr/>
        <a:lstStyle/>
        <a:p>
          <a:endParaRPr lang="en-US"/>
        </a:p>
      </dgm:t>
    </dgm:pt>
    <dgm:pt modelId="{5CE34C89-467B-4A15-BD0A-4B236DF9644C}">
      <dgm:prSet custT="1"/>
      <dgm:spPr/>
      <dgm:t>
        <a:bodyPr/>
        <a:lstStyle/>
        <a:p>
          <a:r>
            <a:rPr lang="en-US" sz="1600" dirty="0"/>
            <a:t>Miller speaks at an event entitled “Building the Campaign for Free Speech”. . and some tweets in response to which Miller is called an “utterly vile anti-Semite”.</a:t>
          </a:r>
        </a:p>
      </dgm:t>
    </dgm:pt>
    <dgm:pt modelId="{F9A87EA8-E402-4159-963C-245D59CF1FC5}" type="parTrans" cxnId="{23E729C1-0163-4EC1-9082-C6D192C231FB}">
      <dgm:prSet/>
      <dgm:spPr/>
      <dgm:t>
        <a:bodyPr/>
        <a:lstStyle/>
        <a:p>
          <a:endParaRPr lang="en-US"/>
        </a:p>
      </dgm:t>
    </dgm:pt>
    <dgm:pt modelId="{6B3F9414-2B54-4BE4-8215-3AB78A6FE3DE}" type="sibTrans" cxnId="{23E729C1-0163-4EC1-9082-C6D192C231FB}">
      <dgm:prSet/>
      <dgm:spPr/>
      <dgm:t>
        <a:bodyPr/>
        <a:lstStyle/>
        <a:p>
          <a:endParaRPr lang="en-US"/>
        </a:p>
      </dgm:t>
    </dgm:pt>
    <dgm:pt modelId="{5220A43E-E339-4F8B-B52C-908B587B00F1}">
      <dgm:prSet/>
      <dgm:spPr/>
      <dgm:t>
        <a:bodyPr/>
        <a:lstStyle/>
        <a:p>
          <a:pPr>
            <a:defRPr b="1"/>
          </a:pPr>
          <a:r>
            <a:rPr lang="en-US" dirty="0"/>
            <a:t>16 Feb.</a:t>
          </a:r>
        </a:p>
      </dgm:t>
    </dgm:pt>
    <dgm:pt modelId="{BD74F2EE-87D2-479F-AFB4-D1125F83C16B}" type="parTrans" cxnId="{0F069DE7-CDCC-4D1C-8AEA-B1636F0C6615}">
      <dgm:prSet/>
      <dgm:spPr/>
      <dgm:t>
        <a:bodyPr/>
        <a:lstStyle/>
        <a:p>
          <a:endParaRPr lang="en-US"/>
        </a:p>
      </dgm:t>
    </dgm:pt>
    <dgm:pt modelId="{78579AA0-D6B9-4D06-8C46-97E34D9632D7}" type="sibTrans" cxnId="{0F069DE7-CDCC-4D1C-8AEA-B1636F0C6615}">
      <dgm:prSet/>
      <dgm:spPr/>
      <dgm:t>
        <a:bodyPr/>
        <a:lstStyle/>
        <a:p>
          <a:endParaRPr lang="en-US"/>
        </a:p>
      </dgm:t>
    </dgm:pt>
    <dgm:pt modelId="{FA7F46F7-D644-4A7B-A3D5-CA06CC05B7C6}">
      <dgm:prSet custT="1"/>
      <dgm:spPr/>
      <dgm:t>
        <a:bodyPr/>
        <a:lstStyle/>
        <a:p>
          <a:r>
            <a:rPr lang="en-US" sz="1600" dirty="0"/>
            <a:t>more tweets and comments made to the JC and Jewish News by Miller</a:t>
          </a:r>
        </a:p>
      </dgm:t>
    </dgm:pt>
    <dgm:pt modelId="{F0F587A4-6387-4C30-831D-DA017C5D37AD}" type="parTrans" cxnId="{0675CEBB-647F-4E3A-9E20-CA9DFDDAF7C7}">
      <dgm:prSet/>
      <dgm:spPr/>
      <dgm:t>
        <a:bodyPr/>
        <a:lstStyle/>
        <a:p>
          <a:endParaRPr lang="en-US"/>
        </a:p>
      </dgm:t>
    </dgm:pt>
    <dgm:pt modelId="{EA79A65A-FCB3-4A7D-AC9C-8615CED1975C}" type="sibTrans" cxnId="{0675CEBB-647F-4E3A-9E20-CA9DFDDAF7C7}">
      <dgm:prSet/>
      <dgm:spPr/>
      <dgm:t>
        <a:bodyPr/>
        <a:lstStyle/>
        <a:p>
          <a:endParaRPr lang="en-US"/>
        </a:p>
      </dgm:t>
    </dgm:pt>
    <dgm:pt modelId="{13D57785-8701-47F9-835D-BB1719DA937B}">
      <dgm:prSet/>
      <dgm:spPr/>
      <dgm:t>
        <a:bodyPr/>
        <a:lstStyle/>
        <a:p>
          <a:pPr>
            <a:defRPr b="1"/>
          </a:pPr>
          <a:r>
            <a:rPr lang="en-US" dirty="0"/>
            <a:t>17 Feb.</a:t>
          </a:r>
        </a:p>
      </dgm:t>
    </dgm:pt>
    <dgm:pt modelId="{B650BDA2-34A4-4DF1-8104-0FCB059180E6}" type="parTrans" cxnId="{F3B97B75-F2A0-4888-8D4B-B7A65A54C437}">
      <dgm:prSet/>
      <dgm:spPr/>
      <dgm:t>
        <a:bodyPr/>
        <a:lstStyle/>
        <a:p>
          <a:endParaRPr lang="en-US"/>
        </a:p>
      </dgm:t>
    </dgm:pt>
    <dgm:pt modelId="{0BD3BBB3-AC6D-4969-A5F2-0AB4A0CAE9E2}" type="sibTrans" cxnId="{F3B97B75-F2A0-4888-8D4B-B7A65A54C437}">
      <dgm:prSet/>
      <dgm:spPr/>
      <dgm:t>
        <a:bodyPr/>
        <a:lstStyle/>
        <a:p>
          <a:endParaRPr lang="en-US"/>
        </a:p>
      </dgm:t>
    </dgm:pt>
    <dgm:pt modelId="{C5C331B4-C077-443E-AD35-DC7A6A064195}">
      <dgm:prSet custT="1"/>
      <dgm:spPr/>
      <dgm:t>
        <a:bodyPr/>
        <a:lstStyle/>
        <a:p>
          <a:r>
            <a:rPr lang="en-US" sz="1800" dirty="0"/>
            <a:t>JC reports that he said Jewish Students are Israel’s pawns</a:t>
          </a:r>
        </a:p>
      </dgm:t>
    </dgm:pt>
    <dgm:pt modelId="{1A41E10E-1BC7-4F1B-849F-3C67A4C77CB0}" type="parTrans" cxnId="{59918D8D-64A1-4D13-8F7A-A81403E58F9D}">
      <dgm:prSet/>
      <dgm:spPr/>
      <dgm:t>
        <a:bodyPr/>
        <a:lstStyle/>
        <a:p>
          <a:endParaRPr lang="en-US"/>
        </a:p>
      </dgm:t>
    </dgm:pt>
    <dgm:pt modelId="{18DB67C6-F361-4175-B55D-D990E9425CA6}" type="sibTrans" cxnId="{59918D8D-64A1-4D13-8F7A-A81403E58F9D}">
      <dgm:prSet/>
      <dgm:spPr/>
      <dgm:t>
        <a:bodyPr/>
        <a:lstStyle/>
        <a:p>
          <a:endParaRPr lang="en-US"/>
        </a:p>
      </dgm:t>
    </dgm:pt>
    <dgm:pt modelId="{C879F53D-C9A5-40EA-BAAA-0A5BDCD122BB}">
      <dgm:prSet/>
      <dgm:spPr/>
      <dgm:t>
        <a:bodyPr/>
        <a:lstStyle/>
        <a:p>
          <a:pPr>
            <a:defRPr b="1"/>
          </a:pPr>
          <a:r>
            <a:rPr lang="en-US" dirty="0"/>
            <a:t>18 Feb.</a:t>
          </a:r>
        </a:p>
      </dgm:t>
    </dgm:pt>
    <dgm:pt modelId="{A56175C5-4B1F-4EC2-9FF7-BA0E8C782DA9}" type="parTrans" cxnId="{B9E8F559-328A-403D-B232-5CA831A951C0}">
      <dgm:prSet/>
      <dgm:spPr/>
      <dgm:t>
        <a:bodyPr/>
        <a:lstStyle/>
        <a:p>
          <a:endParaRPr lang="en-US"/>
        </a:p>
      </dgm:t>
    </dgm:pt>
    <dgm:pt modelId="{F4AD48B5-94E9-4D61-BC22-C91CF047C452}" type="sibTrans" cxnId="{B9E8F559-328A-403D-B232-5CA831A951C0}">
      <dgm:prSet/>
      <dgm:spPr/>
      <dgm:t>
        <a:bodyPr/>
        <a:lstStyle/>
        <a:p>
          <a:endParaRPr lang="en-US"/>
        </a:p>
      </dgm:t>
    </dgm:pt>
    <dgm:pt modelId="{7E269C29-6F5E-4BB2-9E1E-D2FB86E3F8E2}">
      <dgm:prSet custT="1"/>
      <dgm:spPr/>
      <dgm:t>
        <a:bodyPr/>
        <a:lstStyle/>
        <a:p>
          <a:r>
            <a:rPr lang="en-US" sz="1800" dirty="0"/>
            <a:t>sends this email to a Jewish student:</a:t>
          </a:r>
        </a:p>
      </dgm:t>
    </dgm:pt>
    <dgm:pt modelId="{7264A602-6706-4C73-8706-379CFC01B50E}" type="parTrans" cxnId="{575A6206-CDA2-4DA2-ADD0-97031E69C582}">
      <dgm:prSet/>
      <dgm:spPr/>
      <dgm:t>
        <a:bodyPr/>
        <a:lstStyle/>
        <a:p>
          <a:endParaRPr lang="en-US"/>
        </a:p>
      </dgm:t>
    </dgm:pt>
    <dgm:pt modelId="{5B46F1A9-A76C-4448-B8E8-93F5514FE0A9}" type="sibTrans" cxnId="{575A6206-CDA2-4DA2-ADD0-97031E69C582}">
      <dgm:prSet/>
      <dgm:spPr/>
      <dgm:t>
        <a:bodyPr/>
        <a:lstStyle/>
        <a:p>
          <a:endParaRPr lang="en-US"/>
        </a:p>
      </dgm:t>
    </dgm:pt>
    <dgm:pt modelId="{367520C9-24D6-4FA9-A826-592CF8B043B1}" type="pres">
      <dgm:prSet presAssocID="{D53EC7BD-67F9-436B-9240-F9FA58217767}" presName="root" presStyleCnt="0">
        <dgm:presLayoutVars>
          <dgm:chMax/>
          <dgm:chPref/>
          <dgm:animLvl val="lvl"/>
        </dgm:presLayoutVars>
      </dgm:prSet>
      <dgm:spPr/>
    </dgm:pt>
    <dgm:pt modelId="{4AF3BA8A-8591-4FD5-A5F4-C6881F7DBEDB}" type="pres">
      <dgm:prSet presAssocID="{D53EC7BD-67F9-436B-9240-F9FA58217767}" presName="divider" presStyleLbl="node1" presStyleIdx="0" presStyleCnt="1"/>
      <dgm:spPr/>
    </dgm:pt>
    <dgm:pt modelId="{F054142A-8C4B-4A87-9278-FDC678B64F74}" type="pres">
      <dgm:prSet presAssocID="{D53EC7BD-67F9-436B-9240-F9FA58217767}" presName="nodes" presStyleCnt="0">
        <dgm:presLayoutVars>
          <dgm:chMax/>
          <dgm:chPref/>
          <dgm:animLvl val="lvl"/>
        </dgm:presLayoutVars>
      </dgm:prSet>
      <dgm:spPr/>
    </dgm:pt>
    <dgm:pt modelId="{E8BF55B8-B726-483E-843A-2E7182232049}" type="pres">
      <dgm:prSet presAssocID="{E7938689-0E96-4FAD-80D6-FD1EB56020BA}" presName="composite" presStyleCnt="0"/>
      <dgm:spPr/>
    </dgm:pt>
    <dgm:pt modelId="{D2750098-AB65-4054-8C80-B3A911A5BDB3}" type="pres">
      <dgm:prSet presAssocID="{E7938689-0E96-4FAD-80D6-FD1EB56020BA}" presName="L1TextContainer" presStyleLbl="revTx" presStyleIdx="0" presStyleCnt="5">
        <dgm:presLayoutVars>
          <dgm:chMax val="1"/>
          <dgm:chPref val="1"/>
          <dgm:bulletEnabled val="1"/>
        </dgm:presLayoutVars>
      </dgm:prSet>
      <dgm:spPr/>
    </dgm:pt>
    <dgm:pt modelId="{1E5A89D0-07EB-46B5-9FA8-5D9B5C31F2C5}" type="pres">
      <dgm:prSet presAssocID="{E7938689-0E96-4FAD-80D6-FD1EB56020BA}" presName="L2TextContainerWrapper" presStyleCnt="0">
        <dgm:presLayoutVars>
          <dgm:chMax val="0"/>
          <dgm:chPref val="0"/>
          <dgm:bulletEnabled val="1"/>
        </dgm:presLayoutVars>
      </dgm:prSet>
      <dgm:spPr/>
    </dgm:pt>
    <dgm:pt modelId="{F8A08413-B56D-4A89-A529-1BCA8C5EA48D}" type="pres">
      <dgm:prSet presAssocID="{E7938689-0E96-4FAD-80D6-FD1EB56020BA}" presName="L2TextContainer" presStyleLbl="bgAccFollowNode1" presStyleIdx="0" presStyleCnt="5" custScaleY="103639"/>
      <dgm:spPr/>
    </dgm:pt>
    <dgm:pt modelId="{35462981-2F7E-4CF6-A101-7043C41E253F}" type="pres">
      <dgm:prSet presAssocID="{E7938689-0E96-4FAD-80D6-FD1EB56020BA}" presName="FlexibleEmptyPlaceHolder" presStyleCnt="0"/>
      <dgm:spPr/>
    </dgm:pt>
    <dgm:pt modelId="{A908AAEC-5A83-4CD9-B6F9-49EACEC5455C}" type="pres">
      <dgm:prSet presAssocID="{E7938689-0E96-4FAD-80D6-FD1EB56020BA}" presName="ConnectLine" presStyleLbl="alignNode1" presStyleIdx="0" presStyleCnt="5"/>
      <dgm:spPr>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gm:spPr>
    </dgm:pt>
    <dgm:pt modelId="{3239E245-1778-4804-B551-488393E3D4BC}" type="pres">
      <dgm:prSet presAssocID="{E7938689-0E96-4FAD-80D6-FD1EB56020BA}" presName="ConnectorPoint" presStyleLbl="fgAcc1" presStyleIdx="0" presStyleCnt="5"/>
      <dgm:spPr>
        <a:solidFill>
          <a:schemeClr val="lt1">
            <a:alpha val="90000"/>
            <a:hueOff val="0"/>
            <a:satOff val="0"/>
            <a:lumOff val="0"/>
            <a:alphaOff val="0"/>
          </a:schemeClr>
        </a:solidFill>
        <a:ln w="12700" cap="flat" cmpd="sng" algn="ctr">
          <a:noFill/>
          <a:prstDash val="solid"/>
          <a:miter lim="800000"/>
        </a:ln>
        <a:effectLst/>
      </dgm:spPr>
    </dgm:pt>
    <dgm:pt modelId="{E358788F-5B12-40F3-9116-256D22E84C9A}" type="pres">
      <dgm:prSet presAssocID="{E7938689-0E96-4FAD-80D6-FD1EB56020BA}" presName="EmptyPlaceHolder" presStyleCnt="0"/>
      <dgm:spPr/>
    </dgm:pt>
    <dgm:pt modelId="{7DE7138E-BC3C-4A47-977E-D6C54572EE47}" type="pres">
      <dgm:prSet presAssocID="{7690073A-4E34-4332-9DE2-6479DE1CF47A}" presName="spaceBetweenRectangles" presStyleCnt="0"/>
      <dgm:spPr/>
    </dgm:pt>
    <dgm:pt modelId="{0AFF6338-C89E-415F-9D75-9BE9ECEF6C44}" type="pres">
      <dgm:prSet presAssocID="{9F8B1ED2-9DB7-46DE-8490-05D94439DA70}" presName="composite" presStyleCnt="0"/>
      <dgm:spPr/>
    </dgm:pt>
    <dgm:pt modelId="{829ED013-1B89-4D74-A5D7-1DC8DA74D275}" type="pres">
      <dgm:prSet presAssocID="{9F8B1ED2-9DB7-46DE-8490-05D94439DA70}" presName="L1TextContainer" presStyleLbl="revTx" presStyleIdx="1" presStyleCnt="5" custScaleY="109544">
        <dgm:presLayoutVars>
          <dgm:chMax val="1"/>
          <dgm:chPref val="1"/>
          <dgm:bulletEnabled val="1"/>
        </dgm:presLayoutVars>
      </dgm:prSet>
      <dgm:spPr/>
    </dgm:pt>
    <dgm:pt modelId="{49B25E4A-AA43-45DD-BFEA-E30B59B6CB3E}" type="pres">
      <dgm:prSet presAssocID="{9F8B1ED2-9DB7-46DE-8490-05D94439DA70}" presName="L2TextContainerWrapper" presStyleCnt="0">
        <dgm:presLayoutVars>
          <dgm:chMax val="0"/>
          <dgm:chPref val="0"/>
          <dgm:bulletEnabled val="1"/>
        </dgm:presLayoutVars>
      </dgm:prSet>
      <dgm:spPr/>
    </dgm:pt>
    <dgm:pt modelId="{32826A56-2F17-4EA2-B84B-767E3CF5CD8F}" type="pres">
      <dgm:prSet presAssocID="{9F8B1ED2-9DB7-46DE-8490-05D94439DA70}" presName="L2TextContainer" presStyleLbl="bgAccFollowNode1" presStyleIdx="1" presStyleCnt="5" custScaleX="121845" custScaleY="194317" custLinFactNeighborX="-636" custLinFactNeighborY="-20566"/>
      <dgm:spPr/>
    </dgm:pt>
    <dgm:pt modelId="{8B97DC12-5986-4442-AC33-53F379E48890}" type="pres">
      <dgm:prSet presAssocID="{9F8B1ED2-9DB7-46DE-8490-05D94439DA70}" presName="FlexibleEmptyPlaceHolder" presStyleCnt="0"/>
      <dgm:spPr/>
    </dgm:pt>
    <dgm:pt modelId="{0D7ECDEC-BEAE-4A27-B083-EDA5B866CCE0}" type="pres">
      <dgm:prSet presAssocID="{9F8B1ED2-9DB7-46DE-8490-05D94439DA70}" presName="ConnectLine" presStyleLbl="alignNode1" presStyleIdx="1" presStyleCnt="5" custFlipHor="0" custSzX="97066" custScaleY="267433" custLinFactNeighborY="-89737"/>
      <dgm:spPr>
        <a:solidFill>
          <a:schemeClr val="accent2">
            <a:hueOff val="-363841"/>
            <a:satOff val="-20982"/>
            <a:lumOff val="2157"/>
            <a:alphaOff val="0"/>
          </a:schemeClr>
        </a:solidFill>
        <a:ln w="6350" cap="flat" cmpd="sng" algn="ctr">
          <a:solidFill>
            <a:schemeClr val="accent2">
              <a:hueOff val="-363841"/>
              <a:satOff val="-20982"/>
              <a:lumOff val="2157"/>
              <a:alphaOff val="0"/>
            </a:schemeClr>
          </a:solidFill>
          <a:prstDash val="dash"/>
          <a:miter lim="800000"/>
        </a:ln>
        <a:effectLst/>
      </dgm:spPr>
    </dgm:pt>
    <dgm:pt modelId="{00F6D2EF-57DD-4806-B630-4E4AC773E1B4}" type="pres">
      <dgm:prSet presAssocID="{9F8B1ED2-9DB7-46DE-8490-05D94439DA70}" presName="ConnectorPoint" presStyleLbl="fgAcc1" presStyleIdx="1" presStyleCnt="5"/>
      <dgm:spPr>
        <a:solidFill>
          <a:schemeClr val="lt1">
            <a:alpha val="90000"/>
            <a:hueOff val="0"/>
            <a:satOff val="0"/>
            <a:lumOff val="0"/>
            <a:alphaOff val="0"/>
          </a:schemeClr>
        </a:solidFill>
        <a:ln w="12700" cap="flat" cmpd="sng" algn="ctr">
          <a:noFill/>
          <a:prstDash val="solid"/>
          <a:miter lim="800000"/>
        </a:ln>
        <a:effectLst/>
      </dgm:spPr>
    </dgm:pt>
    <dgm:pt modelId="{7D386C91-EE58-4905-A015-58BFC4DB19D8}" type="pres">
      <dgm:prSet presAssocID="{9F8B1ED2-9DB7-46DE-8490-05D94439DA70}" presName="EmptyPlaceHolder" presStyleCnt="0"/>
      <dgm:spPr/>
    </dgm:pt>
    <dgm:pt modelId="{B97A9A44-42C4-47E0-AA2E-937A916AC989}" type="pres">
      <dgm:prSet presAssocID="{12B36198-0C98-4289-8850-A6163641E5A1}" presName="spaceBetweenRectangles" presStyleCnt="0"/>
      <dgm:spPr/>
    </dgm:pt>
    <dgm:pt modelId="{B02D12EA-BA98-42E5-92A9-01E54064D44C}" type="pres">
      <dgm:prSet presAssocID="{5220A43E-E339-4F8B-B52C-908B587B00F1}" presName="composite" presStyleCnt="0"/>
      <dgm:spPr/>
    </dgm:pt>
    <dgm:pt modelId="{01DF7D08-9BCE-42C9-8D6D-2B7D23843AB6}" type="pres">
      <dgm:prSet presAssocID="{5220A43E-E339-4F8B-B52C-908B587B00F1}" presName="L1TextContainer" presStyleLbl="revTx" presStyleIdx="2" presStyleCnt="5">
        <dgm:presLayoutVars>
          <dgm:chMax val="1"/>
          <dgm:chPref val="1"/>
          <dgm:bulletEnabled val="1"/>
        </dgm:presLayoutVars>
      </dgm:prSet>
      <dgm:spPr/>
    </dgm:pt>
    <dgm:pt modelId="{8FF23092-96BC-4F2B-A71D-FAC21E832CD2}" type="pres">
      <dgm:prSet presAssocID="{5220A43E-E339-4F8B-B52C-908B587B00F1}" presName="L2TextContainerWrapper" presStyleCnt="0">
        <dgm:presLayoutVars>
          <dgm:chMax val="0"/>
          <dgm:chPref val="0"/>
          <dgm:bulletEnabled val="1"/>
        </dgm:presLayoutVars>
      </dgm:prSet>
      <dgm:spPr/>
    </dgm:pt>
    <dgm:pt modelId="{61057335-6329-484A-852E-210BBCCBC99B}" type="pres">
      <dgm:prSet presAssocID="{5220A43E-E339-4F8B-B52C-908B587B00F1}" presName="L2TextContainer" presStyleLbl="bgAccFollowNode1" presStyleIdx="2" presStyleCnt="5" custScaleY="113361" custLinFactNeighborX="0" custLinFactNeighborY="3940"/>
      <dgm:spPr/>
    </dgm:pt>
    <dgm:pt modelId="{73AFA8F4-1A65-40D8-B623-CD365A3D8785}" type="pres">
      <dgm:prSet presAssocID="{5220A43E-E339-4F8B-B52C-908B587B00F1}" presName="FlexibleEmptyPlaceHolder" presStyleCnt="0"/>
      <dgm:spPr/>
    </dgm:pt>
    <dgm:pt modelId="{4463477E-AC17-4B57-BEB0-196124D33E91}" type="pres">
      <dgm:prSet presAssocID="{5220A43E-E339-4F8B-B52C-908B587B00F1}" presName="ConnectLine" presStyleLbl="alignNode1" presStyleIdx="2" presStyleCnt="5"/>
      <dgm:spPr>
        <a:solidFill>
          <a:schemeClr val="accent2">
            <a:hueOff val="-727682"/>
            <a:satOff val="-41964"/>
            <a:lumOff val="4314"/>
            <a:alphaOff val="0"/>
          </a:schemeClr>
        </a:solidFill>
        <a:ln w="6350" cap="flat" cmpd="sng" algn="ctr">
          <a:solidFill>
            <a:schemeClr val="accent2">
              <a:hueOff val="-727682"/>
              <a:satOff val="-41964"/>
              <a:lumOff val="4314"/>
              <a:alphaOff val="0"/>
            </a:schemeClr>
          </a:solidFill>
          <a:prstDash val="dash"/>
          <a:miter lim="800000"/>
        </a:ln>
        <a:effectLst/>
      </dgm:spPr>
    </dgm:pt>
    <dgm:pt modelId="{DD9A796A-371B-4786-B5DD-92957BA60A8A}" type="pres">
      <dgm:prSet presAssocID="{5220A43E-E339-4F8B-B52C-908B587B00F1}" presName="ConnectorPoint" presStyleLbl="fgAcc1" presStyleIdx="2" presStyleCnt="5"/>
      <dgm:spPr>
        <a:solidFill>
          <a:schemeClr val="lt1">
            <a:alpha val="90000"/>
            <a:hueOff val="0"/>
            <a:satOff val="0"/>
            <a:lumOff val="0"/>
            <a:alphaOff val="0"/>
          </a:schemeClr>
        </a:solidFill>
        <a:ln w="12700" cap="flat" cmpd="sng" algn="ctr">
          <a:noFill/>
          <a:prstDash val="solid"/>
          <a:miter lim="800000"/>
        </a:ln>
        <a:effectLst/>
      </dgm:spPr>
    </dgm:pt>
    <dgm:pt modelId="{4712DFB9-48EC-4342-930A-DD66000DF914}" type="pres">
      <dgm:prSet presAssocID="{5220A43E-E339-4F8B-B52C-908B587B00F1}" presName="EmptyPlaceHolder" presStyleCnt="0"/>
      <dgm:spPr/>
    </dgm:pt>
    <dgm:pt modelId="{F45FF7D2-D7A7-462C-9E58-8E229C7EF4B1}" type="pres">
      <dgm:prSet presAssocID="{78579AA0-D6B9-4D06-8C46-97E34D9632D7}" presName="spaceBetweenRectangles" presStyleCnt="0"/>
      <dgm:spPr/>
    </dgm:pt>
    <dgm:pt modelId="{CFAFC6A8-B7D4-4A13-B7B3-C178FFB62BFF}" type="pres">
      <dgm:prSet presAssocID="{13D57785-8701-47F9-835D-BB1719DA937B}" presName="composite" presStyleCnt="0"/>
      <dgm:spPr/>
    </dgm:pt>
    <dgm:pt modelId="{23031D59-884A-4955-8DE5-18D5AF94CAE9}" type="pres">
      <dgm:prSet presAssocID="{13D57785-8701-47F9-835D-BB1719DA937B}" presName="L1TextContainer" presStyleLbl="revTx" presStyleIdx="3" presStyleCnt="5">
        <dgm:presLayoutVars>
          <dgm:chMax val="1"/>
          <dgm:chPref val="1"/>
          <dgm:bulletEnabled val="1"/>
        </dgm:presLayoutVars>
      </dgm:prSet>
      <dgm:spPr/>
    </dgm:pt>
    <dgm:pt modelId="{F2D94275-DA33-4075-BE11-2A480374958C}" type="pres">
      <dgm:prSet presAssocID="{13D57785-8701-47F9-835D-BB1719DA937B}" presName="L2TextContainerWrapper" presStyleCnt="0">
        <dgm:presLayoutVars>
          <dgm:chMax val="0"/>
          <dgm:chPref val="0"/>
          <dgm:bulletEnabled val="1"/>
        </dgm:presLayoutVars>
      </dgm:prSet>
      <dgm:spPr/>
    </dgm:pt>
    <dgm:pt modelId="{41841AA5-778E-433C-B716-E3A6CE83874F}" type="pres">
      <dgm:prSet presAssocID="{13D57785-8701-47F9-835D-BB1719DA937B}" presName="L2TextContainer" presStyleLbl="bgAccFollowNode1" presStyleIdx="3" presStyleCnt="5" custScaleY="240480"/>
      <dgm:spPr/>
    </dgm:pt>
    <dgm:pt modelId="{541389B2-FC61-4FA1-8213-8953B082EE03}" type="pres">
      <dgm:prSet presAssocID="{13D57785-8701-47F9-835D-BB1719DA937B}" presName="FlexibleEmptyPlaceHolder" presStyleCnt="0"/>
      <dgm:spPr/>
    </dgm:pt>
    <dgm:pt modelId="{05E6B1EA-0D51-4C9C-83F4-7B5F121CDE8A}" type="pres">
      <dgm:prSet presAssocID="{13D57785-8701-47F9-835D-BB1719DA937B}" presName="ConnectLine" presStyleLbl="alignNode1" presStyleIdx="3" presStyleCnt="5"/>
      <dgm:spPr>
        <a:solidFill>
          <a:schemeClr val="accent2">
            <a:hueOff val="-1091522"/>
            <a:satOff val="-62946"/>
            <a:lumOff val="6471"/>
            <a:alphaOff val="0"/>
          </a:schemeClr>
        </a:solidFill>
        <a:ln w="6350" cap="flat" cmpd="sng" algn="ctr">
          <a:solidFill>
            <a:schemeClr val="accent2">
              <a:hueOff val="-1091522"/>
              <a:satOff val="-62946"/>
              <a:lumOff val="6471"/>
              <a:alphaOff val="0"/>
            </a:schemeClr>
          </a:solidFill>
          <a:prstDash val="dash"/>
          <a:miter lim="800000"/>
        </a:ln>
        <a:effectLst/>
      </dgm:spPr>
    </dgm:pt>
    <dgm:pt modelId="{C7B6B8AE-1BF1-4F02-836B-63656F045E3C}" type="pres">
      <dgm:prSet presAssocID="{13D57785-8701-47F9-835D-BB1719DA937B}" presName="ConnectorPoint" presStyleLbl="fgAcc1" presStyleIdx="3" presStyleCnt="5"/>
      <dgm:spPr>
        <a:solidFill>
          <a:schemeClr val="lt1">
            <a:alpha val="90000"/>
            <a:hueOff val="0"/>
            <a:satOff val="0"/>
            <a:lumOff val="0"/>
            <a:alphaOff val="0"/>
          </a:schemeClr>
        </a:solidFill>
        <a:ln w="12700" cap="flat" cmpd="sng" algn="ctr">
          <a:noFill/>
          <a:prstDash val="solid"/>
          <a:miter lim="800000"/>
        </a:ln>
        <a:effectLst/>
      </dgm:spPr>
    </dgm:pt>
    <dgm:pt modelId="{9B83E39C-C3D7-4E23-AE0E-2563CE055CF9}" type="pres">
      <dgm:prSet presAssocID="{13D57785-8701-47F9-835D-BB1719DA937B}" presName="EmptyPlaceHolder" presStyleCnt="0"/>
      <dgm:spPr/>
    </dgm:pt>
    <dgm:pt modelId="{B8EBF98E-5FA5-4AE5-8604-44C871E876EC}" type="pres">
      <dgm:prSet presAssocID="{0BD3BBB3-AC6D-4969-A5F2-0AB4A0CAE9E2}" presName="spaceBetweenRectangles" presStyleCnt="0"/>
      <dgm:spPr/>
    </dgm:pt>
    <dgm:pt modelId="{3D01E7DF-9F5C-46B7-9628-3630F56B49B4}" type="pres">
      <dgm:prSet presAssocID="{C879F53D-C9A5-40EA-BAAA-0A5BDCD122BB}" presName="composite" presStyleCnt="0"/>
      <dgm:spPr/>
    </dgm:pt>
    <dgm:pt modelId="{6B3C755C-169E-4DB6-92A0-B53BFE524192}" type="pres">
      <dgm:prSet presAssocID="{C879F53D-C9A5-40EA-BAAA-0A5BDCD122BB}" presName="L1TextContainer" presStyleLbl="revTx" presStyleIdx="4" presStyleCnt="5">
        <dgm:presLayoutVars>
          <dgm:chMax val="1"/>
          <dgm:chPref val="1"/>
          <dgm:bulletEnabled val="1"/>
        </dgm:presLayoutVars>
      </dgm:prSet>
      <dgm:spPr/>
    </dgm:pt>
    <dgm:pt modelId="{DD3C2440-1F09-48D6-8FF5-B1BE10D53410}" type="pres">
      <dgm:prSet presAssocID="{C879F53D-C9A5-40EA-BAAA-0A5BDCD122BB}" presName="L2TextContainerWrapper" presStyleCnt="0">
        <dgm:presLayoutVars>
          <dgm:chMax val="0"/>
          <dgm:chPref val="0"/>
          <dgm:bulletEnabled val="1"/>
        </dgm:presLayoutVars>
      </dgm:prSet>
      <dgm:spPr/>
    </dgm:pt>
    <dgm:pt modelId="{1BC3DEF6-07C1-4E5E-B66B-63482CD670B0}" type="pres">
      <dgm:prSet presAssocID="{C879F53D-C9A5-40EA-BAAA-0A5BDCD122BB}" presName="L2TextContainer" presStyleLbl="bgAccFollowNode1" presStyleIdx="4" presStyleCnt="5"/>
      <dgm:spPr/>
    </dgm:pt>
    <dgm:pt modelId="{9C19EF6F-4E5F-4008-A7FD-7E5C550E7D49}" type="pres">
      <dgm:prSet presAssocID="{C879F53D-C9A5-40EA-BAAA-0A5BDCD122BB}" presName="FlexibleEmptyPlaceHolder" presStyleCnt="0"/>
      <dgm:spPr/>
    </dgm:pt>
    <dgm:pt modelId="{F6BC01A0-E2AD-462C-9E90-D67FE7F972EA}" type="pres">
      <dgm:prSet presAssocID="{C879F53D-C9A5-40EA-BAAA-0A5BDCD122BB}" presName="ConnectLine" presStyleLbl="alignNode1" presStyleIdx="4" presStyleCnt="5"/>
      <dgm:spPr>
        <a:solidFill>
          <a:schemeClr val="accent2">
            <a:hueOff val="-1455363"/>
            <a:satOff val="-83928"/>
            <a:lumOff val="8628"/>
            <a:alphaOff val="0"/>
          </a:schemeClr>
        </a:solidFill>
        <a:ln w="6350" cap="flat" cmpd="sng" algn="ctr">
          <a:solidFill>
            <a:schemeClr val="accent2">
              <a:hueOff val="-1455363"/>
              <a:satOff val="-83928"/>
              <a:lumOff val="8628"/>
              <a:alphaOff val="0"/>
            </a:schemeClr>
          </a:solidFill>
          <a:prstDash val="dash"/>
          <a:miter lim="800000"/>
        </a:ln>
        <a:effectLst/>
      </dgm:spPr>
    </dgm:pt>
    <dgm:pt modelId="{5C776361-344F-4E21-AD1D-7FE31C15D656}" type="pres">
      <dgm:prSet presAssocID="{C879F53D-C9A5-40EA-BAAA-0A5BDCD122BB}" presName="ConnectorPoint" presStyleLbl="fgAcc1" presStyleIdx="4" presStyleCnt="5"/>
      <dgm:spPr>
        <a:solidFill>
          <a:schemeClr val="lt1">
            <a:alpha val="90000"/>
            <a:hueOff val="0"/>
            <a:satOff val="0"/>
            <a:lumOff val="0"/>
            <a:alphaOff val="0"/>
          </a:schemeClr>
        </a:solidFill>
        <a:ln w="12700" cap="flat" cmpd="sng" algn="ctr">
          <a:noFill/>
          <a:prstDash val="solid"/>
          <a:miter lim="800000"/>
        </a:ln>
        <a:effectLst/>
      </dgm:spPr>
    </dgm:pt>
    <dgm:pt modelId="{4F6AE567-9234-4AE8-8E3D-18D9FB92779D}" type="pres">
      <dgm:prSet presAssocID="{C879F53D-C9A5-40EA-BAAA-0A5BDCD122BB}" presName="EmptyPlaceHolder" presStyleCnt="0"/>
      <dgm:spPr/>
    </dgm:pt>
  </dgm:ptLst>
  <dgm:cxnLst>
    <dgm:cxn modelId="{575A6206-CDA2-4DA2-ADD0-97031E69C582}" srcId="{C879F53D-C9A5-40EA-BAAA-0A5BDCD122BB}" destId="{7E269C29-6F5E-4BB2-9E1E-D2FB86E3F8E2}" srcOrd="0" destOrd="0" parTransId="{7264A602-6706-4C73-8706-379CFC01B50E}" sibTransId="{5B46F1A9-A76C-4448-B8E8-93F5514FE0A9}"/>
    <dgm:cxn modelId="{92DCF20C-9466-47BC-82EF-3180B9AAB407}" srcId="{E7938689-0E96-4FAD-80D6-FD1EB56020BA}" destId="{C704AB7A-A17F-472E-9950-2868C589B2AB}" srcOrd="0" destOrd="0" parTransId="{30C406DF-A517-4B35-A2E2-EFC6F0AB07FB}" sibTransId="{28793201-39DE-4E97-B37E-C1BBD57932D0}"/>
    <dgm:cxn modelId="{BABA7A15-2054-419E-AF0D-7D9B08C6416B}" srcId="{D53EC7BD-67F9-436B-9240-F9FA58217767}" destId="{9F8B1ED2-9DB7-46DE-8490-05D94439DA70}" srcOrd="1" destOrd="0" parTransId="{A135E73F-4012-4555-A830-C672B5033FF8}" sibTransId="{12B36198-0C98-4289-8850-A6163641E5A1}"/>
    <dgm:cxn modelId="{A0824616-B879-4B78-8F08-104C00C6A505}" type="presOf" srcId="{5220A43E-E339-4F8B-B52C-908B587B00F1}" destId="{01DF7D08-9BCE-42C9-8D6D-2B7D23843AB6}" srcOrd="0" destOrd="0" presId="urn:microsoft.com/office/officeart/2017/3/layout/HorizontalPathTimeline"/>
    <dgm:cxn modelId="{2DECA11E-0085-45DD-9604-D374D28AD2CC}" type="presOf" srcId="{7E269C29-6F5E-4BB2-9E1E-D2FB86E3F8E2}" destId="{1BC3DEF6-07C1-4E5E-B66B-63482CD670B0}" srcOrd="0" destOrd="0" presId="urn:microsoft.com/office/officeart/2017/3/layout/HorizontalPathTimeline"/>
    <dgm:cxn modelId="{F3B97B75-F2A0-4888-8D4B-B7A65A54C437}" srcId="{D53EC7BD-67F9-436B-9240-F9FA58217767}" destId="{13D57785-8701-47F9-835D-BB1719DA937B}" srcOrd="3" destOrd="0" parTransId="{B650BDA2-34A4-4DF1-8104-0FCB059180E6}" sibTransId="{0BD3BBB3-AC6D-4969-A5F2-0AB4A0CAE9E2}"/>
    <dgm:cxn modelId="{47703279-5D65-4DD9-B010-4C0FF24DD0E5}" type="presOf" srcId="{9F8B1ED2-9DB7-46DE-8490-05D94439DA70}" destId="{829ED013-1B89-4D74-A5D7-1DC8DA74D275}" srcOrd="0" destOrd="0" presId="urn:microsoft.com/office/officeart/2017/3/layout/HorizontalPathTimeline"/>
    <dgm:cxn modelId="{B9E8F559-328A-403D-B232-5CA831A951C0}" srcId="{D53EC7BD-67F9-436B-9240-F9FA58217767}" destId="{C879F53D-C9A5-40EA-BAAA-0A5BDCD122BB}" srcOrd="4" destOrd="0" parTransId="{A56175C5-4B1F-4EC2-9FF7-BA0E8C782DA9}" sibTransId="{F4AD48B5-94E9-4D61-BC22-C91CF047C452}"/>
    <dgm:cxn modelId="{59918D8D-64A1-4D13-8F7A-A81403E58F9D}" srcId="{13D57785-8701-47F9-835D-BB1719DA937B}" destId="{C5C331B4-C077-443E-AD35-DC7A6A064195}" srcOrd="0" destOrd="0" parTransId="{1A41E10E-1BC7-4F1B-849F-3C67A4C77CB0}" sibTransId="{18DB67C6-F361-4175-B55D-D990E9425CA6}"/>
    <dgm:cxn modelId="{6B416798-9378-4534-BE71-590EC5EE547E}" type="presOf" srcId="{C704AB7A-A17F-472E-9950-2868C589B2AB}" destId="{F8A08413-B56D-4A89-A529-1BCA8C5EA48D}" srcOrd="0" destOrd="0" presId="urn:microsoft.com/office/officeart/2017/3/layout/HorizontalPathTimeline"/>
    <dgm:cxn modelId="{5AACE899-AAD1-4442-9E5B-9F9401117DB1}" srcId="{D53EC7BD-67F9-436B-9240-F9FA58217767}" destId="{E7938689-0E96-4FAD-80D6-FD1EB56020BA}" srcOrd="0" destOrd="0" parTransId="{E0EC8B3E-279D-4AE3-B73A-E4B02EC8A0CC}" sibTransId="{7690073A-4E34-4332-9DE2-6479DE1CF47A}"/>
    <dgm:cxn modelId="{FCB4AD9C-61E4-411B-9B4D-2FCA4AC4334A}" type="presOf" srcId="{13D57785-8701-47F9-835D-BB1719DA937B}" destId="{23031D59-884A-4955-8DE5-18D5AF94CAE9}" srcOrd="0" destOrd="0" presId="urn:microsoft.com/office/officeart/2017/3/layout/HorizontalPathTimeline"/>
    <dgm:cxn modelId="{68A4DC9C-93B5-406B-9949-B4414252ECAB}" type="presOf" srcId="{C5C331B4-C077-443E-AD35-DC7A6A064195}" destId="{41841AA5-778E-433C-B716-E3A6CE83874F}" srcOrd="0" destOrd="0" presId="urn:microsoft.com/office/officeart/2017/3/layout/HorizontalPathTimeline"/>
    <dgm:cxn modelId="{0675CEBB-647F-4E3A-9E20-CA9DFDDAF7C7}" srcId="{5220A43E-E339-4F8B-B52C-908B587B00F1}" destId="{FA7F46F7-D644-4A7B-A3D5-CA06CC05B7C6}" srcOrd="0" destOrd="0" parTransId="{F0F587A4-6387-4C30-831D-DA017C5D37AD}" sibTransId="{EA79A65A-FCB3-4A7D-AC9C-8615CED1975C}"/>
    <dgm:cxn modelId="{86D66EBF-B598-4918-9D51-BAEE4463AB09}" type="presOf" srcId="{5CE34C89-467B-4A15-BD0A-4B236DF9644C}" destId="{32826A56-2F17-4EA2-B84B-767E3CF5CD8F}" srcOrd="0" destOrd="0" presId="urn:microsoft.com/office/officeart/2017/3/layout/HorizontalPathTimeline"/>
    <dgm:cxn modelId="{23E729C1-0163-4EC1-9082-C6D192C231FB}" srcId="{9F8B1ED2-9DB7-46DE-8490-05D94439DA70}" destId="{5CE34C89-467B-4A15-BD0A-4B236DF9644C}" srcOrd="0" destOrd="0" parTransId="{F9A87EA8-E402-4159-963C-245D59CF1FC5}" sibTransId="{6B3F9414-2B54-4BE4-8215-3AB78A6FE3DE}"/>
    <dgm:cxn modelId="{18266FC4-2EBB-404F-9B42-6AD3D324B9D3}" type="presOf" srcId="{D53EC7BD-67F9-436B-9240-F9FA58217767}" destId="{367520C9-24D6-4FA9-A826-592CF8B043B1}" srcOrd="0" destOrd="0" presId="urn:microsoft.com/office/officeart/2017/3/layout/HorizontalPathTimeline"/>
    <dgm:cxn modelId="{474101D5-51B1-497D-9BC6-F8CD7EC0A80F}" type="presOf" srcId="{E7938689-0E96-4FAD-80D6-FD1EB56020BA}" destId="{D2750098-AB65-4054-8C80-B3A911A5BDB3}" srcOrd="0" destOrd="0" presId="urn:microsoft.com/office/officeart/2017/3/layout/HorizontalPathTimeline"/>
    <dgm:cxn modelId="{10BDA2DD-06DF-4493-8B22-B806087E3482}" type="presOf" srcId="{C879F53D-C9A5-40EA-BAAA-0A5BDCD122BB}" destId="{6B3C755C-169E-4DB6-92A0-B53BFE524192}" srcOrd="0" destOrd="0" presId="urn:microsoft.com/office/officeart/2017/3/layout/HorizontalPathTimeline"/>
    <dgm:cxn modelId="{0F069DE7-CDCC-4D1C-8AEA-B1636F0C6615}" srcId="{D53EC7BD-67F9-436B-9240-F9FA58217767}" destId="{5220A43E-E339-4F8B-B52C-908B587B00F1}" srcOrd="2" destOrd="0" parTransId="{BD74F2EE-87D2-479F-AFB4-D1125F83C16B}" sibTransId="{78579AA0-D6B9-4D06-8C46-97E34D9632D7}"/>
    <dgm:cxn modelId="{389CBBFD-38BA-4722-A706-D60B88D3C422}" type="presOf" srcId="{FA7F46F7-D644-4A7B-A3D5-CA06CC05B7C6}" destId="{61057335-6329-484A-852E-210BBCCBC99B}" srcOrd="0" destOrd="0" presId="urn:microsoft.com/office/officeart/2017/3/layout/HorizontalPathTimeline"/>
    <dgm:cxn modelId="{1E25CD7E-2711-4BE5-B278-B81B1883ABD6}" type="presParOf" srcId="{367520C9-24D6-4FA9-A826-592CF8B043B1}" destId="{4AF3BA8A-8591-4FD5-A5F4-C6881F7DBEDB}" srcOrd="0" destOrd="0" presId="urn:microsoft.com/office/officeart/2017/3/layout/HorizontalPathTimeline"/>
    <dgm:cxn modelId="{78079589-130E-42C0-AC84-B67062C1D99F}" type="presParOf" srcId="{367520C9-24D6-4FA9-A826-592CF8B043B1}" destId="{F054142A-8C4B-4A87-9278-FDC678B64F74}" srcOrd="1" destOrd="0" presId="urn:microsoft.com/office/officeart/2017/3/layout/HorizontalPathTimeline"/>
    <dgm:cxn modelId="{28FE3778-3640-4227-B4F4-6D8965BE3AD0}" type="presParOf" srcId="{F054142A-8C4B-4A87-9278-FDC678B64F74}" destId="{E8BF55B8-B726-483E-843A-2E7182232049}" srcOrd="0" destOrd="0" presId="urn:microsoft.com/office/officeart/2017/3/layout/HorizontalPathTimeline"/>
    <dgm:cxn modelId="{75CE1CB1-63C9-4AD7-A4BB-7061E462535E}" type="presParOf" srcId="{E8BF55B8-B726-483E-843A-2E7182232049}" destId="{D2750098-AB65-4054-8C80-B3A911A5BDB3}" srcOrd="0" destOrd="0" presId="urn:microsoft.com/office/officeart/2017/3/layout/HorizontalPathTimeline"/>
    <dgm:cxn modelId="{E31CA568-32AA-49D5-893B-EE20DEF0F87D}" type="presParOf" srcId="{E8BF55B8-B726-483E-843A-2E7182232049}" destId="{1E5A89D0-07EB-46B5-9FA8-5D9B5C31F2C5}" srcOrd="1" destOrd="0" presId="urn:microsoft.com/office/officeart/2017/3/layout/HorizontalPathTimeline"/>
    <dgm:cxn modelId="{A0E7E686-AAB4-4C2B-B711-FF5769DDC679}" type="presParOf" srcId="{1E5A89D0-07EB-46B5-9FA8-5D9B5C31F2C5}" destId="{F8A08413-B56D-4A89-A529-1BCA8C5EA48D}" srcOrd="0" destOrd="0" presId="urn:microsoft.com/office/officeart/2017/3/layout/HorizontalPathTimeline"/>
    <dgm:cxn modelId="{0AEEA507-FC94-4564-9FA4-0665A11E9B5F}" type="presParOf" srcId="{1E5A89D0-07EB-46B5-9FA8-5D9B5C31F2C5}" destId="{35462981-2F7E-4CF6-A101-7043C41E253F}" srcOrd="1" destOrd="0" presId="urn:microsoft.com/office/officeart/2017/3/layout/HorizontalPathTimeline"/>
    <dgm:cxn modelId="{A851345F-5518-4F5D-9237-5212C8F292D8}" type="presParOf" srcId="{E8BF55B8-B726-483E-843A-2E7182232049}" destId="{A908AAEC-5A83-4CD9-B6F9-49EACEC5455C}" srcOrd="2" destOrd="0" presId="urn:microsoft.com/office/officeart/2017/3/layout/HorizontalPathTimeline"/>
    <dgm:cxn modelId="{C0231C9E-EE46-473C-BFB9-5ED6624F66FC}" type="presParOf" srcId="{E8BF55B8-B726-483E-843A-2E7182232049}" destId="{3239E245-1778-4804-B551-488393E3D4BC}" srcOrd="3" destOrd="0" presId="urn:microsoft.com/office/officeart/2017/3/layout/HorizontalPathTimeline"/>
    <dgm:cxn modelId="{91838D39-4A81-4B87-ADEF-A3FD4CE49D7E}" type="presParOf" srcId="{E8BF55B8-B726-483E-843A-2E7182232049}" destId="{E358788F-5B12-40F3-9116-256D22E84C9A}" srcOrd="4" destOrd="0" presId="urn:microsoft.com/office/officeart/2017/3/layout/HorizontalPathTimeline"/>
    <dgm:cxn modelId="{4F269074-2DB0-46A9-B321-29DEDC9C1BD3}" type="presParOf" srcId="{F054142A-8C4B-4A87-9278-FDC678B64F74}" destId="{7DE7138E-BC3C-4A47-977E-D6C54572EE47}" srcOrd="1" destOrd="0" presId="urn:microsoft.com/office/officeart/2017/3/layout/HorizontalPathTimeline"/>
    <dgm:cxn modelId="{7601250C-2ABA-4740-B3EB-1CBF4677B9CA}" type="presParOf" srcId="{F054142A-8C4B-4A87-9278-FDC678B64F74}" destId="{0AFF6338-C89E-415F-9D75-9BE9ECEF6C44}" srcOrd="2" destOrd="0" presId="urn:microsoft.com/office/officeart/2017/3/layout/HorizontalPathTimeline"/>
    <dgm:cxn modelId="{E6770F10-CBBC-4F7A-B395-CF756860CC60}" type="presParOf" srcId="{0AFF6338-C89E-415F-9D75-9BE9ECEF6C44}" destId="{829ED013-1B89-4D74-A5D7-1DC8DA74D275}" srcOrd="0" destOrd="0" presId="urn:microsoft.com/office/officeart/2017/3/layout/HorizontalPathTimeline"/>
    <dgm:cxn modelId="{5D38E785-2BEA-44CB-A23B-3F278042DF5A}" type="presParOf" srcId="{0AFF6338-C89E-415F-9D75-9BE9ECEF6C44}" destId="{49B25E4A-AA43-45DD-BFEA-E30B59B6CB3E}" srcOrd="1" destOrd="0" presId="urn:microsoft.com/office/officeart/2017/3/layout/HorizontalPathTimeline"/>
    <dgm:cxn modelId="{87B66A16-7C2B-410E-A2F6-37122F98A864}" type="presParOf" srcId="{49B25E4A-AA43-45DD-BFEA-E30B59B6CB3E}" destId="{32826A56-2F17-4EA2-B84B-767E3CF5CD8F}" srcOrd="0" destOrd="0" presId="urn:microsoft.com/office/officeart/2017/3/layout/HorizontalPathTimeline"/>
    <dgm:cxn modelId="{951B23C1-8AE1-42A5-87EE-7E8E0AEEE1E0}" type="presParOf" srcId="{49B25E4A-AA43-45DD-BFEA-E30B59B6CB3E}" destId="{8B97DC12-5986-4442-AC33-53F379E48890}" srcOrd="1" destOrd="0" presId="urn:microsoft.com/office/officeart/2017/3/layout/HorizontalPathTimeline"/>
    <dgm:cxn modelId="{CC453605-BF21-45DD-882B-B964389BA2E5}" type="presParOf" srcId="{0AFF6338-C89E-415F-9D75-9BE9ECEF6C44}" destId="{0D7ECDEC-BEAE-4A27-B083-EDA5B866CCE0}" srcOrd="2" destOrd="0" presId="urn:microsoft.com/office/officeart/2017/3/layout/HorizontalPathTimeline"/>
    <dgm:cxn modelId="{51662FD8-CDCB-41C0-9CF0-4663FE253A1E}" type="presParOf" srcId="{0AFF6338-C89E-415F-9D75-9BE9ECEF6C44}" destId="{00F6D2EF-57DD-4806-B630-4E4AC773E1B4}" srcOrd="3" destOrd="0" presId="urn:microsoft.com/office/officeart/2017/3/layout/HorizontalPathTimeline"/>
    <dgm:cxn modelId="{7D275DCC-2061-4ACA-839E-A4A45CE162D4}" type="presParOf" srcId="{0AFF6338-C89E-415F-9D75-9BE9ECEF6C44}" destId="{7D386C91-EE58-4905-A015-58BFC4DB19D8}" srcOrd="4" destOrd="0" presId="urn:microsoft.com/office/officeart/2017/3/layout/HorizontalPathTimeline"/>
    <dgm:cxn modelId="{051B0DA1-A0A7-45D2-B60B-F233922ECA8C}" type="presParOf" srcId="{F054142A-8C4B-4A87-9278-FDC678B64F74}" destId="{B97A9A44-42C4-47E0-AA2E-937A916AC989}" srcOrd="3" destOrd="0" presId="urn:microsoft.com/office/officeart/2017/3/layout/HorizontalPathTimeline"/>
    <dgm:cxn modelId="{D8760D70-0AD7-4FB3-A5F1-225ABD215BE8}" type="presParOf" srcId="{F054142A-8C4B-4A87-9278-FDC678B64F74}" destId="{B02D12EA-BA98-42E5-92A9-01E54064D44C}" srcOrd="4" destOrd="0" presId="urn:microsoft.com/office/officeart/2017/3/layout/HorizontalPathTimeline"/>
    <dgm:cxn modelId="{CFFEABB6-323A-4F9E-A51B-26F57264F6CE}" type="presParOf" srcId="{B02D12EA-BA98-42E5-92A9-01E54064D44C}" destId="{01DF7D08-9BCE-42C9-8D6D-2B7D23843AB6}" srcOrd="0" destOrd="0" presId="urn:microsoft.com/office/officeart/2017/3/layout/HorizontalPathTimeline"/>
    <dgm:cxn modelId="{E551ED47-B111-4E64-B558-75C247BDB985}" type="presParOf" srcId="{B02D12EA-BA98-42E5-92A9-01E54064D44C}" destId="{8FF23092-96BC-4F2B-A71D-FAC21E832CD2}" srcOrd="1" destOrd="0" presId="urn:microsoft.com/office/officeart/2017/3/layout/HorizontalPathTimeline"/>
    <dgm:cxn modelId="{BBD19756-0C58-49CD-B1BE-F70D0BD3C611}" type="presParOf" srcId="{8FF23092-96BC-4F2B-A71D-FAC21E832CD2}" destId="{61057335-6329-484A-852E-210BBCCBC99B}" srcOrd="0" destOrd="0" presId="urn:microsoft.com/office/officeart/2017/3/layout/HorizontalPathTimeline"/>
    <dgm:cxn modelId="{DC4C5209-6477-4204-A35E-D7137DB9E97F}" type="presParOf" srcId="{8FF23092-96BC-4F2B-A71D-FAC21E832CD2}" destId="{73AFA8F4-1A65-40D8-B623-CD365A3D8785}" srcOrd="1" destOrd="0" presId="urn:microsoft.com/office/officeart/2017/3/layout/HorizontalPathTimeline"/>
    <dgm:cxn modelId="{0FE785D3-553A-45DF-935B-526606DCE58E}" type="presParOf" srcId="{B02D12EA-BA98-42E5-92A9-01E54064D44C}" destId="{4463477E-AC17-4B57-BEB0-196124D33E91}" srcOrd="2" destOrd="0" presId="urn:microsoft.com/office/officeart/2017/3/layout/HorizontalPathTimeline"/>
    <dgm:cxn modelId="{24277923-77C7-44D6-9EDE-9E8999CD0C8D}" type="presParOf" srcId="{B02D12EA-BA98-42E5-92A9-01E54064D44C}" destId="{DD9A796A-371B-4786-B5DD-92957BA60A8A}" srcOrd="3" destOrd="0" presId="urn:microsoft.com/office/officeart/2017/3/layout/HorizontalPathTimeline"/>
    <dgm:cxn modelId="{4334011E-7539-4352-8E41-8E89A499BE29}" type="presParOf" srcId="{B02D12EA-BA98-42E5-92A9-01E54064D44C}" destId="{4712DFB9-48EC-4342-930A-DD66000DF914}" srcOrd="4" destOrd="0" presId="urn:microsoft.com/office/officeart/2017/3/layout/HorizontalPathTimeline"/>
    <dgm:cxn modelId="{533AF5D1-E786-4CC3-8886-A861035C132E}" type="presParOf" srcId="{F054142A-8C4B-4A87-9278-FDC678B64F74}" destId="{F45FF7D2-D7A7-462C-9E58-8E229C7EF4B1}" srcOrd="5" destOrd="0" presId="urn:microsoft.com/office/officeart/2017/3/layout/HorizontalPathTimeline"/>
    <dgm:cxn modelId="{55939B54-57BB-4EC5-A9A4-FD5A77C87AB3}" type="presParOf" srcId="{F054142A-8C4B-4A87-9278-FDC678B64F74}" destId="{CFAFC6A8-B7D4-4A13-B7B3-C178FFB62BFF}" srcOrd="6" destOrd="0" presId="urn:microsoft.com/office/officeart/2017/3/layout/HorizontalPathTimeline"/>
    <dgm:cxn modelId="{56848D7F-B342-4323-942D-CEA792AE1E64}" type="presParOf" srcId="{CFAFC6A8-B7D4-4A13-B7B3-C178FFB62BFF}" destId="{23031D59-884A-4955-8DE5-18D5AF94CAE9}" srcOrd="0" destOrd="0" presId="urn:microsoft.com/office/officeart/2017/3/layout/HorizontalPathTimeline"/>
    <dgm:cxn modelId="{7214B354-F1F1-4332-85DB-15E24A33A604}" type="presParOf" srcId="{CFAFC6A8-B7D4-4A13-B7B3-C178FFB62BFF}" destId="{F2D94275-DA33-4075-BE11-2A480374958C}" srcOrd="1" destOrd="0" presId="urn:microsoft.com/office/officeart/2017/3/layout/HorizontalPathTimeline"/>
    <dgm:cxn modelId="{51AB91BE-95AB-4BEE-98AB-91160543E37B}" type="presParOf" srcId="{F2D94275-DA33-4075-BE11-2A480374958C}" destId="{41841AA5-778E-433C-B716-E3A6CE83874F}" srcOrd="0" destOrd="0" presId="urn:microsoft.com/office/officeart/2017/3/layout/HorizontalPathTimeline"/>
    <dgm:cxn modelId="{2193CA85-9ED5-45E8-B80C-5C911B481997}" type="presParOf" srcId="{F2D94275-DA33-4075-BE11-2A480374958C}" destId="{541389B2-FC61-4FA1-8213-8953B082EE03}" srcOrd="1" destOrd="0" presId="urn:microsoft.com/office/officeart/2017/3/layout/HorizontalPathTimeline"/>
    <dgm:cxn modelId="{D0966A00-2DDD-41CE-B0DA-34E22EFC373B}" type="presParOf" srcId="{CFAFC6A8-B7D4-4A13-B7B3-C178FFB62BFF}" destId="{05E6B1EA-0D51-4C9C-83F4-7B5F121CDE8A}" srcOrd="2" destOrd="0" presId="urn:microsoft.com/office/officeart/2017/3/layout/HorizontalPathTimeline"/>
    <dgm:cxn modelId="{C69294B0-BBBA-4A15-82DC-A7DFBA81970E}" type="presParOf" srcId="{CFAFC6A8-B7D4-4A13-B7B3-C178FFB62BFF}" destId="{C7B6B8AE-1BF1-4F02-836B-63656F045E3C}" srcOrd="3" destOrd="0" presId="urn:microsoft.com/office/officeart/2017/3/layout/HorizontalPathTimeline"/>
    <dgm:cxn modelId="{CA8AF2B6-D7AE-46BE-BB6F-87AAA76D0DBD}" type="presParOf" srcId="{CFAFC6A8-B7D4-4A13-B7B3-C178FFB62BFF}" destId="{9B83E39C-C3D7-4E23-AE0E-2563CE055CF9}" srcOrd="4" destOrd="0" presId="urn:microsoft.com/office/officeart/2017/3/layout/HorizontalPathTimeline"/>
    <dgm:cxn modelId="{F32281FC-0836-4CA9-A0B3-A9D8CF49A60F}" type="presParOf" srcId="{F054142A-8C4B-4A87-9278-FDC678B64F74}" destId="{B8EBF98E-5FA5-4AE5-8604-44C871E876EC}" srcOrd="7" destOrd="0" presId="urn:microsoft.com/office/officeart/2017/3/layout/HorizontalPathTimeline"/>
    <dgm:cxn modelId="{A0108773-D31C-4E34-8004-3DC0A0948A12}" type="presParOf" srcId="{F054142A-8C4B-4A87-9278-FDC678B64F74}" destId="{3D01E7DF-9F5C-46B7-9628-3630F56B49B4}" srcOrd="8" destOrd="0" presId="urn:microsoft.com/office/officeart/2017/3/layout/HorizontalPathTimeline"/>
    <dgm:cxn modelId="{5F7D274E-B3B8-4D23-9A68-33013DDD9586}" type="presParOf" srcId="{3D01E7DF-9F5C-46B7-9628-3630F56B49B4}" destId="{6B3C755C-169E-4DB6-92A0-B53BFE524192}" srcOrd="0" destOrd="0" presId="urn:microsoft.com/office/officeart/2017/3/layout/HorizontalPathTimeline"/>
    <dgm:cxn modelId="{1C288F57-D114-4232-B3D9-2A994D1DAD1D}" type="presParOf" srcId="{3D01E7DF-9F5C-46B7-9628-3630F56B49B4}" destId="{DD3C2440-1F09-48D6-8FF5-B1BE10D53410}" srcOrd="1" destOrd="0" presId="urn:microsoft.com/office/officeart/2017/3/layout/HorizontalPathTimeline"/>
    <dgm:cxn modelId="{9D62435E-3707-4387-BD13-1D877716C91C}" type="presParOf" srcId="{DD3C2440-1F09-48D6-8FF5-B1BE10D53410}" destId="{1BC3DEF6-07C1-4E5E-B66B-63482CD670B0}" srcOrd="0" destOrd="0" presId="urn:microsoft.com/office/officeart/2017/3/layout/HorizontalPathTimeline"/>
    <dgm:cxn modelId="{A95E4F6A-D68A-4A08-B8EF-8FFBEAF45E06}" type="presParOf" srcId="{DD3C2440-1F09-48D6-8FF5-B1BE10D53410}" destId="{9C19EF6F-4E5F-4008-A7FD-7E5C550E7D49}" srcOrd="1" destOrd="0" presId="urn:microsoft.com/office/officeart/2017/3/layout/HorizontalPathTimeline"/>
    <dgm:cxn modelId="{AAA15EAD-1BD9-4C00-9D29-5493C7C853C4}" type="presParOf" srcId="{3D01E7DF-9F5C-46B7-9628-3630F56B49B4}" destId="{F6BC01A0-E2AD-462C-9E90-D67FE7F972EA}" srcOrd="2" destOrd="0" presId="urn:microsoft.com/office/officeart/2017/3/layout/HorizontalPathTimeline"/>
    <dgm:cxn modelId="{3D1E2AAC-F919-4485-97BD-76BCAB61623B}" type="presParOf" srcId="{3D01E7DF-9F5C-46B7-9628-3630F56B49B4}" destId="{5C776361-344F-4E21-AD1D-7FE31C15D656}" srcOrd="3" destOrd="0" presId="urn:microsoft.com/office/officeart/2017/3/layout/HorizontalPathTimeline"/>
    <dgm:cxn modelId="{501C36C4-7153-417D-BFF2-A979BC8B0DF4}" type="presParOf" srcId="{3D01E7DF-9F5C-46B7-9628-3630F56B49B4}" destId="{4F6AE567-9234-4AE8-8E3D-18D9FB92779D}"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6C7AEB-2F90-40E6-9DF4-E55768F3276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A2706BC-B681-49C8-AB84-D92406673A9D}">
      <dgm:prSet custT="1"/>
      <dgm:spPr/>
      <dgm:t>
        <a:bodyPr/>
        <a:lstStyle/>
        <a:p>
          <a:r>
            <a:rPr lang="en-GB" sz="1600" dirty="0"/>
            <a:t>18 February 2021: there is a media storm and a storm on campus from all sides – some pretty injudicious comments on both sides. Robert Jenrick, as relevant minister weighs in.</a:t>
          </a:r>
          <a:endParaRPr lang="en-US" sz="1600" dirty="0"/>
        </a:p>
      </dgm:t>
    </dgm:pt>
    <dgm:pt modelId="{AD2B9FC4-3988-402F-A3ED-F7F33743E34D}" type="parTrans" cxnId="{2D23BE96-B446-490A-9F2F-8912F91BB6AC}">
      <dgm:prSet/>
      <dgm:spPr/>
      <dgm:t>
        <a:bodyPr/>
        <a:lstStyle/>
        <a:p>
          <a:endParaRPr lang="en-US"/>
        </a:p>
      </dgm:t>
    </dgm:pt>
    <dgm:pt modelId="{C4A3B25D-43AF-46A0-B0EE-7647D8ADACD6}" type="sibTrans" cxnId="{2D23BE96-B446-490A-9F2F-8912F91BB6AC}">
      <dgm:prSet/>
      <dgm:spPr/>
      <dgm:t>
        <a:bodyPr/>
        <a:lstStyle/>
        <a:p>
          <a:endParaRPr lang="en-US"/>
        </a:p>
      </dgm:t>
    </dgm:pt>
    <dgm:pt modelId="{E7F13A0F-247A-4873-929B-2677CD6C6D21}">
      <dgm:prSet custT="1"/>
      <dgm:spPr/>
      <dgm:t>
        <a:bodyPr/>
        <a:lstStyle/>
        <a:p>
          <a:r>
            <a:rPr lang="en-GB" sz="1600" dirty="0"/>
            <a:t>20 February 2021: Miller writes in Electronic Intifada – “</a:t>
          </a:r>
          <a:r>
            <a:rPr lang="en-GB" sz="1600" i="1" dirty="0"/>
            <a:t>We must resist Israel’s war on British Universities</a:t>
          </a:r>
          <a:r>
            <a:rPr lang="en-GB" sz="1600" dirty="0"/>
            <a:t>”</a:t>
          </a:r>
          <a:endParaRPr lang="en-US" sz="1600" dirty="0"/>
        </a:p>
      </dgm:t>
    </dgm:pt>
    <dgm:pt modelId="{CB7A8018-EF9F-4F89-879F-EEC0279BF628}" type="parTrans" cxnId="{8D6FCA56-92F9-456B-B9C7-5F3FCDC9AADB}">
      <dgm:prSet/>
      <dgm:spPr/>
      <dgm:t>
        <a:bodyPr/>
        <a:lstStyle/>
        <a:p>
          <a:endParaRPr lang="en-US"/>
        </a:p>
      </dgm:t>
    </dgm:pt>
    <dgm:pt modelId="{3BA70ABD-3C90-41A2-BFAD-B5CA1F7C7B1B}" type="sibTrans" cxnId="{8D6FCA56-92F9-456B-B9C7-5F3FCDC9AADB}">
      <dgm:prSet/>
      <dgm:spPr/>
      <dgm:t>
        <a:bodyPr/>
        <a:lstStyle/>
        <a:p>
          <a:endParaRPr lang="en-US"/>
        </a:p>
      </dgm:t>
    </dgm:pt>
    <dgm:pt modelId="{DC7FBA25-69FA-47E0-B5C2-42C1C71A10C2}">
      <dgm:prSet custT="1"/>
      <dgm:spPr/>
      <dgm:t>
        <a:bodyPr/>
        <a:lstStyle/>
        <a:p>
          <a:r>
            <a:rPr lang="en-GB" sz="1600" dirty="0"/>
            <a:t>26 February 2021: Uni appoints emeritus professor Banting to investigate statements made in February 2021</a:t>
          </a:r>
          <a:endParaRPr lang="en-US" sz="1600" dirty="0"/>
        </a:p>
      </dgm:t>
    </dgm:pt>
    <dgm:pt modelId="{DEEF9304-92AB-44FE-ABC5-BEEC1EF3EEB8}" type="parTrans" cxnId="{18394B87-1FD6-4C31-A793-87E9B37AF429}">
      <dgm:prSet/>
      <dgm:spPr/>
      <dgm:t>
        <a:bodyPr/>
        <a:lstStyle/>
        <a:p>
          <a:endParaRPr lang="en-US"/>
        </a:p>
      </dgm:t>
    </dgm:pt>
    <dgm:pt modelId="{D9339E5E-58C4-457F-89DC-AB6CCC3BF9E7}" type="sibTrans" cxnId="{18394B87-1FD6-4C31-A793-87E9B37AF429}">
      <dgm:prSet/>
      <dgm:spPr/>
      <dgm:t>
        <a:bodyPr/>
        <a:lstStyle/>
        <a:p>
          <a:endParaRPr lang="en-US"/>
        </a:p>
      </dgm:t>
    </dgm:pt>
    <dgm:pt modelId="{5C5796CB-5CAC-416F-AADC-2CC91A585BB1}">
      <dgm:prSet custT="1"/>
      <dgm:spPr/>
      <dgm:t>
        <a:bodyPr/>
        <a:lstStyle/>
        <a:p>
          <a:r>
            <a:rPr lang="en-GB" sz="1600" dirty="0"/>
            <a:t>28 May 2021 Aileen McColgan completes her second report.  Again concludes no formal case to answer.  Concludes statements are not anti-Semitic or discriminatory.</a:t>
          </a:r>
          <a:endParaRPr lang="en-US" sz="1600" dirty="0"/>
        </a:p>
      </dgm:t>
    </dgm:pt>
    <dgm:pt modelId="{A87E3BD2-D448-46F7-8A83-9AAEF9E4A2E3}" type="parTrans" cxnId="{3682C744-CC57-4911-B4AD-0484FE71804B}">
      <dgm:prSet/>
      <dgm:spPr/>
      <dgm:t>
        <a:bodyPr/>
        <a:lstStyle/>
        <a:p>
          <a:endParaRPr lang="en-US"/>
        </a:p>
      </dgm:t>
    </dgm:pt>
    <dgm:pt modelId="{22A0C752-499A-40AB-BFF3-D017F36C1711}" type="sibTrans" cxnId="{3682C744-CC57-4911-B4AD-0484FE71804B}">
      <dgm:prSet/>
      <dgm:spPr/>
      <dgm:t>
        <a:bodyPr/>
        <a:lstStyle/>
        <a:p>
          <a:endParaRPr lang="en-US"/>
        </a:p>
      </dgm:t>
    </dgm:pt>
    <dgm:pt modelId="{7A8DFAB5-7FBC-4D57-8B82-7A6188D44FCD}">
      <dgm:prSet custT="1"/>
      <dgm:spPr/>
      <dgm:t>
        <a:bodyPr/>
        <a:lstStyle/>
        <a:p>
          <a:r>
            <a:rPr lang="en-GB" sz="1600" dirty="0"/>
            <a:t>Banting concludes there is a case to answer about whether University policies have been breached.</a:t>
          </a:r>
          <a:endParaRPr lang="en-US" sz="1600" dirty="0"/>
        </a:p>
      </dgm:t>
    </dgm:pt>
    <dgm:pt modelId="{3FA6C594-0244-45A5-8E13-275344F0BBEB}" type="parTrans" cxnId="{BB97719B-BAD4-46AF-A3B4-8837FE3A8E5B}">
      <dgm:prSet/>
      <dgm:spPr/>
      <dgm:t>
        <a:bodyPr/>
        <a:lstStyle/>
        <a:p>
          <a:endParaRPr lang="en-US"/>
        </a:p>
      </dgm:t>
    </dgm:pt>
    <dgm:pt modelId="{8BDA9AB0-F255-4C2C-8CD5-003C1ED30620}" type="sibTrans" cxnId="{BB97719B-BAD4-46AF-A3B4-8837FE3A8E5B}">
      <dgm:prSet/>
      <dgm:spPr/>
      <dgm:t>
        <a:bodyPr/>
        <a:lstStyle/>
        <a:p>
          <a:endParaRPr lang="en-US"/>
        </a:p>
      </dgm:t>
    </dgm:pt>
    <dgm:pt modelId="{3C06DAB2-E02E-48AD-8CE0-17C104103877}">
      <dgm:prSet custT="1"/>
      <dgm:spPr/>
      <dgm:t>
        <a:bodyPr/>
        <a:lstStyle/>
        <a:p>
          <a:r>
            <a:rPr lang="en-GB" sz="1600" dirty="0"/>
            <a:t>Prof Norman, Dean of the Faculty appointed to conduct disciplinary process. </a:t>
          </a:r>
          <a:endParaRPr lang="en-US" sz="1600" dirty="0"/>
        </a:p>
      </dgm:t>
    </dgm:pt>
    <dgm:pt modelId="{408BE55A-1470-4B99-8890-A68E00752A46}" type="parTrans" cxnId="{88633B5E-62CB-45D8-82BA-358C988BEDF3}">
      <dgm:prSet/>
      <dgm:spPr/>
      <dgm:t>
        <a:bodyPr/>
        <a:lstStyle/>
        <a:p>
          <a:endParaRPr lang="en-US"/>
        </a:p>
      </dgm:t>
    </dgm:pt>
    <dgm:pt modelId="{E1862B03-6AA9-4FA4-8870-DACF3A8E1091}" type="sibTrans" cxnId="{88633B5E-62CB-45D8-82BA-358C988BEDF3}">
      <dgm:prSet/>
      <dgm:spPr/>
      <dgm:t>
        <a:bodyPr/>
        <a:lstStyle/>
        <a:p>
          <a:endParaRPr lang="en-US"/>
        </a:p>
      </dgm:t>
    </dgm:pt>
    <dgm:pt modelId="{9E2928E4-8765-4B34-A89C-C5D4189C7D5F}">
      <dgm:prSet custT="1"/>
      <dgm:spPr/>
      <dgm:t>
        <a:bodyPr/>
        <a:lstStyle/>
        <a:p>
          <a:r>
            <a:rPr lang="en-GB" sz="1600" dirty="0"/>
            <a:t>Prof Norman concluded Prof Miller should be dismissed on 1 October 2021 for gross misconduct and therefore without notice. Letter to Ben Bloch was key reason for dismissal as was reference to Jewish students being political pawns.</a:t>
          </a:r>
          <a:endParaRPr lang="en-US" sz="1600" dirty="0"/>
        </a:p>
      </dgm:t>
    </dgm:pt>
    <dgm:pt modelId="{D3E90613-6DA0-4336-8631-17ABBC48489B}" type="parTrans" cxnId="{E133E016-7916-40D7-A66F-294674732558}">
      <dgm:prSet/>
      <dgm:spPr/>
      <dgm:t>
        <a:bodyPr/>
        <a:lstStyle/>
        <a:p>
          <a:endParaRPr lang="en-US"/>
        </a:p>
      </dgm:t>
    </dgm:pt>
    <dgm:pt modelId="{76AE3FC7-501A-49CF-BE4B-029EC161169F}" type="sibTrans" cxnId="{E133E016-7916-40D7-A66F-294674732558}">
      <dgm:prSet/>
      <dgm:spPr/>
      <dgm:t>
        <a:bodyPr/>
        <a:lstStyle/>
        <a:p>
          <a:endParaRPr lang="en-US"/>
        </a:p>
      </dgm:t>
    </dgm:pt>
    <dgm:pt modelId="{15C0E38E-D760-4379-8CCF-DD9813D271DC}">
      <dgm:prSet custT="1"/>
      <dgm:spPr/>
      <dgm:t>
        <a:bodyPr/>
        <a:lstStyle/>
        <a:p>
          <a:r>
            <a:rPr lang="en-GB" sz="1600" dirty="0"/>
            <a:t>Lost his internal appeal against dismissal on 23 February 2022</a:t>
          </a:r>
          <a:endParaRPr lang="en-US" sz="1600" dirty="0"/>
        </a:p>
      </dgm:t>
    </dgm:pt>
    <dgm:pt modelId="{3BEBB0BA-7B53-44DC-A716-7B120E57D145}" type="parTrans" cxnId="{7BC941F6-862C-4564-B921-258CE0AEC219}">
      <dgm:prSet/>
      <dgm:spPr/>
      <dgm:t>
        <a:bodyPr/>
        <a:lstStyle/>
        <a:p>
          <a:endParaRPr lang="en-US"/>
        </a:p>
      </dgm:t>
    </dgm:pt>
    <dgm:pt modelId="{2DCD948F-E767-4326-99C9-49989827B681}" type="sibTrans" cxnId="{7BC941F6-862C-4564-B921-258CE0AEC219}">
      <dgm:prSet/>
      <dgm:spPr/>
      <dgm:t>
        <a:bodyPr/>
        <a:lstStyle/>
        <a:p>
          <a:endParaRPr lang="en-US"/>
        </a:p>
      </dgm:t>
    </dgm:pt>
    <dgm:pt modelId="{D8AEEA49-0FC6-4643-8CF5-A4DCF10A842B}">
      <dgm:prSet custT="1"/>
      <dgm:spPr/>
      <dgm:t>
        <a:bodyPr/>
        <a:lstStyle/>
        <a:p>
          <a:r>
            <a:rPr lang="en-GB" sz="1600" dirty="0"/>
            <a:t>Filed claim at the Employment Tribunal on 25 February 2022.</a:t>
          </a:r>
          <a:endParaRPr lang="en-US" sz="1600" dirty="0"/>
        </a:p>
      </dgm:t>
    </dgm:pt>
    <dgm:pt modelId="{E0523A71-1B41-48FB-B548-4219E85CEA66}" type="parTrans" cxnId="{9DD2D539-B4A1-456F-907C-437BACE326F3}">
      <dgm:prSet/>
      <dgm:spPr/>
      <dgm:t>
        <a:bodyPr/>
        <a:lstStyle/>
        <a:p>
          <a:endParaRPr lang="en-US"/>
        </a:p>
      </dgm:t>
    </dgm:pt>
    <dgm:pt modelId="{2823787E-B790-419D-9A16-3CA9325B610E}" type="sibTrans" cxnId="{9DD2D539-B4A1-456F-907C-437BACE326F3}">
      <dgm:prSet/>
      <dgm:spPr/>
      <dgm:t>
        <a:bodyPr/>
        <a:lstStyle/>
        <a:p>
          <a:endParaRPr lang="en-US"/>
        </a:p>
      </dgm:t>
    </dgm:pt>
    <dgm:pt modelId="{13F73C2C-7E08-497C-89DA-F61A5223B09D}">
      <dgm:prSet custT="1"/>
      <dgm:spPr/>
      <dgm:t>
        <a:bodyPr/>
        <a:lstStyle/>
        <a:p>
          <a:r>
            <a:rPr lang="en-GB" sz="1600" dirty="0"/>
            <a:t>On 6 August 2023, he posted this tweet:</a:t>
          </a:r>
          <a:endParaRPr lang="en-US" sz="1600" dirty="0"/>
        </a:p>
      </dgm:t>
    </dgm:pt>
    <dgm:pt modelId="{74D6CB0F-6FAA-4376-871A-B1A535CB79C6}" type="parTrans" cxnId="{39161A4C-9E11-4805-A9A1-B1F09E52B623}">
      <dgm:prSet/>
      <dgm:spPr/>
      <dgm:t>
        <a:bodyPr/>
        <a:lstStyle/>
        <a:p>
          <a:endParaRPr lang="en-US"/>
        </a:p>
      </dgm:t>
    </dgm:pt>
    <dgm:pt modelId="{2EAB2FB7-F688-488F-9E8D-5F41647CFB2F}" type="sibTrans" cxnId="{39161A4C-9E11-4805-A9A1-B1F09E52B623}">
      <dgm:prSet/>
      <dgm:spPr/>
      <dgm:t>
        <a:bodyPr/>
        <a:lstStyle/>
        <a:p>
          <a:endParaRPr lang="en-US"/>
        </a:p>
      </dgm:t>
    </dgm:pt>
    <dgm:pt modelId="{F1E5A42A-3DCD-44C1-97A4-72CE555B963C}" type="pres">
      <dgm:prSet presAssocID="{606C7AEB-2F90-40E6-9DF4-E55768F32769}" presName="linear" presStyleCnt="0">
        <dgm:presLayoutVars>
          <dgm:animLvl val="lvl"/>
          <dgm:resizeHandles val="exact"/>
        </dgm:presLayoutVars>
      </dgm:prSet>
      <dgm:spPr/>
    </dgm:pt>
    <dgm:pt modelId="{BE0C133D-8203-45D6-AF1A-D01B69D02E90}" type="pres">
      <dgm:prSet presAssocID="{9A2706BC-B681-49C8-AB84-D92406673A9D}" presName="parentText" presStyleLbl="node1" presStyleIdx="0" presStyleCnt="10">
        <dgm:presLayoutVars>
          <dgm:chMax val="0"/>
          <dgm:bulletEnabled val="1"/>
        </dgm:presLayoutVars>
      </dgm:prSet>
      <dgm:spPr/>
    </dgm:pt>
    <dgm:pt modelId="{E66290E9-515D-413F-BE2A-6831BCC3DE39}" type="pres">
      <dgm:prSet presAssocID="{C4A3B25D-43AF-46A0-B0EE-7647D8ADACD6}" presName="spacer" presStyleCnt="0"/>
      <dgm:spPr/>
    </dgm:pt>
    <dgm:pt modelId="{DAEF88C0-F82D-48DD-80CD-10DD20C1EC83}" type="pres">
      <dgm:prSet presAssocID="{E7F13A0F-247A-4873-929B-2677CD6C6D21}" presName="parentText" presStyleLbl="node1" presStyleIdx="1" presStyleCnt="10">
        <dgm:presLayoutVars>
          <dgm:chMax val="0"/>
          <dgm:bulletEnabled val="1"/>
        </dgm:presLayoutVars>
      </dgm:prSet>
      <dgm:spPr/>
    </dgm:pt>
    <dgm:pt modelId="{EC81B508-4ACC-47E5-BB5A-5FC80EF916F6}" type="pres">
      <dgm:prSet presAssocID="{3BA70ABD-3C90-41A2-BFAD-B5CA1F7C7B1B}" presName="spacer" presStyleCnt="0"/>
      <dgm:spPr/>
    </dgm:pt>
    <dgm:pt modelId="{F5C010AB-BE05-41B1-AC49-710C8020F14C}" type="pres">
      <dgm:prSet presAssocID="{DC7FBA25-69FA-47E0-B5C2-42C1C71A10C2}" presName="parentText" presStyleLbl="node1" presStyleIdx="2" presStyleCnt="10">
        <dgm:presLayoutVars>
          <dgm:chMax val="0"/>
          <dgm:bulletEnabled val="1"/>
        </dgm:presLayoutVars>
      </dgm:prSet>
      <dgm:spPr/>
    </dgm:pt>
    <dgm:pt modelId="{4B44C793-E4F7-456A-A1A0-DE0C9330851B}" type="pres">
      <dgm:prSet presAssocID="{D9339E5E-58C4-457F-89DC-AB6CCC3BF9E7}" presName="spacer" presStyleCnt="0"/>
      <dgm:spPr/>
    </dgm:pt>
    <dgm:pt modelId="{85E8354E-BEB3-4B1B-98C0-B64DB136B803}" type="pres">
      <dgm:prSet presAssocID="{5C5796CB-5CAC-416F-AADC-2CC91A585BB1}" presName="parentText" presStyleLbl="node1" presStyleIdx="3" presStyleCnt="10">
        <dgm:presLayoutVars>
          <dgm:chMax val="0"/>
          <dgm:bulletEnabled val="1"/>
        </dgm:presLayoutVars>
      </dgm:prSet>
      <dgm:spPr/>
    </dgm:pt>
    <dgm:pt modelId="{387FB1F9-4BE7-4714-8BE8-522732768690}" type="pres">
      <dgm:prSet presAssocID="{22A0C752-499A-40AB-BFF3-D017F36C1711}" presName="spacer" presStyleCnt="0"/>
      <dgm:spPr/>
    </dgm:pt>
    <dgm:pt modelId="{70A63A57-7DBE-45BE-BEFB-BEE91F2FCD2B}" type="pres">
      <dgm:prSet presAssocID="{7A8DFAB5-7FBC-4D57-8B82-7A6188D44FCD}" presName="parentText" presStyleLbl="node1" presStyleIdx="4" presStyleCnt="10">
        <dgm:presLayoutVars>
          <dgm:chMax val="0"/>
          <dgm:bulletEnabled val="1"/>
        </dgm:presLayoutVars>
      </dgm:prSet>
      <dgm:spPr/>
    </dgm:pt>
    <dgm:pt modelId="{0085E883-13DD-41BE-950D-77ADF49A708F}" type="pres">
      <dgm:prSet presAssocID="{8BDA9AB0-F255-4C2C-8CD5-003C1ED30620}" presName="spacer" presStyleCnt="0"/>
      <dgm:spPr/>
    </dgm:pt>
    <dgm:pt modelId="{A97EBECD-8701-4B09-8DE1-F6767A5B56C8}" type="pres">
      <dgm:prSet presAssocID="{3C06DAB2-E02E-48AD-8CE0-17C104103877}" presName="parentText" presStyleLbl="node1" presStyleIdx="5" presStyleCnt="10">
        <dgm:presLayoutVars>
          <dgm:chMax val="0"/>
          <dgm:bulletEnabled val="1"/>
        </dgm:presLayoutVars>
      </dgm:prSet>
      <dgm:spPr/>
    </dgm:pt>
    <dgm:pt modelId="{8AF9767D-7F7E-4F8F-8F8A-3276109A3BB0}" type="pres">
      <dgm:prSet presAssocID="{E1862B03-6AA9-4FA4-8870-DACF3A8E1091}" presName="spacer" presStyleCnt="0"/>
      <dgm:spPr/>
    </dgm:pt>
    <dgm:pt modelId="{B2269B5D-1189-44C1-98AE-F7114BDEF612}" type="pres">
      <dgm:prSet presAssocID="{9E2928E4-8765-4B34-A89C-C5D4189C7D5F}" presName="parentText" presStyleLbl="node1" presStyleIdx="6" presStyleCnt="10">
        <dgm:presLayoutVars>
          <dgm:chMax val="0"/>
          <dgm:bulletEnabled val="1"/>
        </dgm:presLayoutVars>
      </dgm:prSet>
      <dgm:spPr/>
    </dgm:pt>
    <dgm:pt modelId="{25052331-3073-4FD5-8ECC-A59568C7731D}" type="pres">
      <dgm:prSet presAssocID="{76AE3FC7-501A-49CF-BE4B-029EC161169F}" presName="spacer" presStyleCnt="0"/>
      <dgm:spPr/>
    </dgm:pt>
    <dgm:pt modelId="{0ECD4166-4767-446D-B11D-D91C253E8D06}" type="pres">
      <dgm:prSet presAssocID="{15C0E38E-D760-4379-8CCF-DD9813D271DC}" presName="parentText" presStyleLbl="node1" presStyleIdx="7" presStyleCnt="10">
        <dgm:presLayoutVars>
          <dgm:chMax val="0"/>
          <dgm:bulletEnabled val="1"/>
        </dgm:presLayoutVars>
      </dgm:prSet>
      <dgm:spPr/>
    </dgm:pt>
    <dgm:pt modelId="{017065B6-3E3E-425F-B63C-5B37EFE60434}" type="pres">
      <dgm:prSet presAssocID="{2DCD948F-E767-4326-99C9-49989827B681}" presName="spacer" presStyleCnt="0"/>
      <dgm:spPr/>
    </dgm:pt>
    <dgm:pt modelId="{CC84E703-9E73-41A0-A6ED-BBE788BA9B4D}" type="pres">
      <dgm:prSet presAssocID="{D8AEEA49-0FC6-4643-8CF5-A4DCF10A842B}" presName="parentText" presStyleLbl="node1" presStyleIdx="8" presStyleCnt="10">
        <dgm:presLayoutVars>
          <dgm:chMax val="0"/>
          <dgm:bulletEnabled val="1"/>
        </dgm:presLayoutVars>
      </dgm:prSet>
      <dgm:spPr/>
    </dgm:pt>
    <dgm:pt modelId="{FC7F4542-9E92-48D9-A005-473A614456FF}" type="pres">
      <dgm:prSet presAssocID="{2823787E-B790-419D-9A16-3CA9325B610E}" presName="spacer" presStyleCnt="0"/>
      <dgm:spPr/>
    </dgm:pt>
    <dgm:pt modelId="{53D0517B-EAFF-4D7F-AE5A-BF9853FEE6EE}" type="pres">
      <dgm:prSet presAssocID="{13F73C2C-7E08-497C-89DA-F61A5223B09D}" presName="parentText" presStyleLbl="node1" presStyleIdx="9" presStyleCnt="10">
        <dgm:presLayoutVars>
          <dgm:chMax val="0"/>
          <dgm:bulletEnabled val="1"/>
        </dgm:presLayoutVars>
      </dgm:prSet>
      <dgm:spPr/>
    </dgm:pt>
  </dgm:ptLst>
  <dgm:cxnLst>
    <dgm:cxn modelId="{E370BC07-E058-4D4E-A1E0-CE59A76AA969}" type="presOf" srcId="{9A2706BC-B681-49C8-AB84-D92406673A9D}" destId="{BE0C133D-8203-45D6-AF1A-D01B69D02E90}" srcOrd="0" destOrd="0" presId="urn:microsoft.com/office/officeart/2005/8/layout/vList2"/>
    <dgm:cxn modelId="{E133E016-7916-40D7-A66F-294674732558}" srcId="{606C7AEB-2F90-40E6-9DF4-E55768F32769}" destId="{9E2928E4-8765-4B34-A89C-C5D4189C7D5F}" srcOrd="6" destOrd="0" parTransId="{D3E90613-6DA0-4336-8631-17ABBC48489B}" sibTransId="{76AE3FC7-501A-49CF-BE4B-029EC161169F}"/>
    <dgm:cxn modelId="{3AA3C21D-6B5C-4E56-B7A7-EC4CC1FC14B6}" type="presOf" srcId="{7A8DFAB5-7FBC-4D57-8B82-7A6188D44FCD}" destId="{70A63A57-7DBE-45BE-BEFB-BEE91F2FCD2B}" srcOrd="0" destOrd="0" presId="urn:microsoft.com/office/officeart/2005/8/layout/vList2"/>
    <dgm:cxn modelId="{9DD2D539-B4A1-456F-907C-437BACE326F3}" srcId="{606C7AEB-2F90-40E6-9DF4-E55768F32769}" destId="{D8AEEA49-0FC6-4643-8CF5-A4DCF10A842B}" srcOrd="8" destOrd="0" parTransId="{E0523A71-1B41-48FB-B548-4219E85CEA66}" sibTransId="{2823787E-B790-419D-9A16-3CA9325B610E}"/>
    <dgm:cxn modelId="{88633B5E-62CB-45D8-82BA-358C988BEDF3}" srcId="{606C7AEB-2F90-40E6-9DF4-E55768F32769}" destId="{3C06DAB2-E02E-48AD-8CE0-17C104103877}" srcOrd="5" destOrd="0" parTransId="{408BE55A-1470-4B99-8890-A68E00752A46}" sibTransId="{E1862B03-6AA9-4FA4-8870-DACF3A8E1091}"/>
    <dgm:cxn modelId="{E5368D5F-2F88-4B80-B785-6545FD3B2307}" type="presOf" srcId="{DC7FBA25-69FA-47E0-B5C2-42C1C71A10C2}" destId="{F5C010AB-BE05-41B1-AC49-710C8020F14C}" srcOrd="0" destOrd="0" presId="urn:microsoft.com/office/officeart/2005/8/layout/vList2"/>
    <dgm:cxn modelId="{A5539561-26C8-4D9F-A60D-E4DC58CACCDF}" type="presOf" srcId="{606C7AEB-2F90-40E6-9DF4-E55768F32769}" destId="{F1E5A42A-3DCD-44C1-97A4-72CE555B963C}" srcOrd="0" destOrd="0" presId="urn:microsoft.com/office/officeart/2005/8/layout/vList2"/>
    <dgm:cxn modelId="{3682C744-CC57-4911-B4AD-0484FE71804B}" srcId="{606C7AEB-2F90-40E6-9DF4-E55768F32769}" destId="{5C5796CB-5CAC-416F-AADC-2CC91A585BB1}" srcOrd="3" destOrd="0" parTransId="{A87E3BD2-D448-46F7-8A83-9AAEF9E4A2E3}" sibTransId="{22A0C752-499A-40AB-BFF3-D017F36C1711}"/>
    <dgm:cxn modelId="{E3A7FF69-BD13-451A-A2BE-85EC8135F3BA}" type="presOf" srcId="{E7F13A0F-247A-4873-929B-2677CD6C6D21}" destId="{DAEF88C0-F82D-48DD-80CD-10DD20C1EC83}" srcOrd="0" destOrd="0" presId="urn:microsoft.com/office/officeart/2005/8/layout/vList2"/>
    <dgm:cxn modelId="{39161A4C-9E11-4805-A9A1-B1F09E52B623}" srcId="{606C7AEB-2F90-40E6-9DF4-E55768F32769}" destId="{13F73C2C-7E08-497C-89DA-F61A5223B09D}" srcOrd="9" destOrd="0" parTransId="{74D6CB0F-6FAA-4376-871A-B1A535CB79C6}" sibTransId="{2EAB2FB7-F688-488F-9E8D-5F41647CFB2F}"/>
    <dgm:cxn modelId="{8D6FCA56-92F9-456B-B9C7-5F3FCDC9AADB}" srcId="{606C7AEB-2F90-40E6-9DF4-E55768F32769}" destId="{E7F13A0F-247A-4873-929B-2677CD6C6D21}" srcOrd="1" destOrd="0" parTransId="{CB7A8018-EF9F-4F89-879F-EEC0279BF628}" sibTransId="{3BA70ABD-3C90-41A2-BFAD-B5CA1F7C7B1B}"/>
    <dgm:cxn modelId="{F0BE7C7E-F390-44EB-865D-7311F8667F3C}" type="presOf" srcId="{15C0E38E-D760-4379-8CCF-DD9813D271DC}" destId="{0ECD4166-4767-446D-B11D-D91C253E8D06}" srcOrd="0" destOrd="0" presId="urn:microsoft.com/office/officeart/2005/8/layout/vList2"/>
    <dgm:cxn modelId="{9BE68E80-AD04-4964-B827-23DEF3589788}" type="presOf" srcId="{9E2928E4-8765-4B34-A89C-C5D4189C7D5F}" destId="{B2269B5D-1189-44C1-98AE-F7114BDEF612}" srcOrd="0" destOrd="0" presId="urn:microsoft.com/office/officeart/2005/8/layout/vList2"/>
    <dgm:cxn modelId="{18394B87-1FD6-4C31-A793-87E9B37AF429}" srcId="{606C7AEB-2F90-40E6-9DF4-E55768F32769}" destId="{DC7FBA25-69FA-47E0-B5C2-42C1C71A10C2}" srcOrd="2" destOrd="0" parTransId="{DEEF9304-92AB-44FE-ABC5-BEEC1EF3EEB8}" sibTransId="{D9339E5E-58C4-457F-89DC-AB6CCC3BF9E7}"/>
    <dgm:cxn modelId="{2D23BE96-B446-490A-9F2F-8912F91BB6AC}" srcId="{606C7AEB-2F90-40E6-9DF4-E55768F32769}" destId="{9A2706BC-B681-49C8-AB84-D92406673A9D}" srcOrd="0" destOrd="0" parTransId="{AD2B9FC4-3988-402F-A3ED-F7F33743E34D}" sibTransId="{C4A3B25D-43AF-46A0-B0EE-7647D8ADACD6}"/>
    <dgm:cxn modelId="{BB97719B-BAD4-46AF-A3B4-8837FE3A8E5B}" srcId="{606C7AEB-2F90-40E6-9DF4-E55768F32769}" destId="{7A8DFAB5-7FBC-4D57-8B82-7A6188D44FCD}" srcOrd="4" destOrd="0" parTransId="{3FA6C594-0244-45A5-8E13-275344F0BBEB}" sibTransId="{8BDA9AB0-F255-4C2C-8CD5-003C1ED30620}"/>
    <dgm:cxn modelId="{F08613BB-4DCD-4861-9A19-D30F16E76FE2}" type="presOf" srcId="{3C06DAB2-E02E-48AD-8CE0-17C104103877}" destId="{A97EBECD-8701-4B09-8DE1-F6767A5B56C8}" srcOrd="0" destOrd="0" presId="urn:microsoft.com/office/officeart/2005/8/layout/vList2"/>
    <dgm:cxn modelId="{03AF60C4-4401-4AA4-AC6D-86E0F1DAE1C2}" type="presOf" srcId="{13F73C2C-7E08-497C-89DA-F61A5223B09D}" destId="{53D0517B-EAFF-4D7F-AE5A-BF9853FEE6EE}" srcOrd="0" destOrd="0" presId="urn:microsoft.com/office/officeart/2005/8/layout/vList2"/>
    <dgm:cxn modelId="{6E9BF3D3-6E3C-45A3-B24B-A5C8D79D188F}" type="presOf" srcId="{D8AEEA49-0FC6-4643-8CF5-A4DCF10A842B}" destId="{CC84E703-9E73-41A0-A6ED-BBE788BA9B4D}" srcOrd="0" destOrd="0" presId="urn:microsoft.com/office/officeart/2005/8/layout/vList2"/>
    <dgm:cxn modelId="{09AF36F0-DBCB-4A9C-8852-AC36EADBA555}" type="presOf" srcId="{5C5796CB-5CAC-416F-AADC-2CC91A585BB1}" destId="{85E8354E-BEB3-4B1B-98C0-B64DB136B803}" srcOrd="0" destOrd="0" presId="urn:microsoft.com/office/officeart/2005/8/layout/vList2"/>
    <dgm:cxn modelId="{7BC941F6-862C-4564-B921-258CE0AEC219}" srcId="{606C7AEB-2F90-40E6-9DF4-E55768F32769}" destId="{15C0E38E-D760-4379-8CCF-DD9813D271DC}" srcOrd="7" destOrd="0" parTransId="{3BEBB0BA-7B53-44DC-A716-7B120E57D145}" sibTransId="{2DCD948F-E767-4326-99C9-49989827B681}"/>
    <dgm:cxn modelId="{504A147D-C039-47B2-A21E-845B6F8A88BF}" type="presParOf" srcId="{F1E5A42A-3DCD-44C1-97A4-72CE555B963C}" destId="{BE0C133D-8203-45D6-AF1A-D01B69D02E90}" srcOrd="0" destOrd="0" presId="urn:microsoft.com/office/officeart/2005/8/layout/vList2"/>
    <dgm:cxn modelId="{6603D0AF-0849-4A98-8569-500E04D2CA49}" type="presParOf" srcId="{F1E5A42A-3DCD-44C1-97A4-72CE555B963C}" destId="{E66290E9-515D-413F-BE2A-6831BCC3DE39}" srcOrd="1" destOrd="0" presId="urn:microsoft.com/office/officeart/2005/8/layout/vList2"/>
    <dgm:cxn modelId="{A3445E36-ED2B-4150-9686-E76FE8848000}" type="presParOf" srcId="{F1E5A42A-3DCD-44C1-97A4-72CE555B963C}" destId="{DAEF88C0-F82D-48DD-80CD-10DD20C1EC83}" srcOrd="2" destOrd="0" presId="urn:microsoft.com/office/officeart/2005/8/layout/vList2"/>
    <dgm:cxn modelId="{F3E7DA02-C256-44CE-A701-F0455D4D35E3}" type="presParOf" srcId="{F1E5A42A-3DCD-44C1-97A4-72CE555B963C}" destId="{EC81B508-4ACC-47E5-BB5A-5FC80EF916F6}" srcOrd="3" destOrd="0" presId="urn:microsoft.com/office/officeart/2005/8/layout/vList2"/>
    <dgm:cxn modelId="{4FCE09DC-91D4-45F3-8071-9EA9FEB21B28}" type="presParOf" srcId="{F1E5A42A-3DCD-44C1-97A4-72CE555B963C}" destId="{F5C010AB-BE05-41B1-AC49-710C8020F14C}" srcOrd="4" destOrd="0" presId="urn:microsoft.com/office/officeart/2005/8/layout/vList2"/>
    <dgm:cxn modelId="{F0306043-033C-42D7-A773-118271347CE2}" type="presParOf" srcId="{F1E5A42A-3DCD-44C1-97A4-72CE555B963C}" destId="{4B44C793-E4F7-456A-A1A0-DE0C9330851B}" srcOrd="5" destOrd="0" presId="urn:microsoft.com/office/officeart/2005/8/layout/vList2"/>
    <dgm:cxn modelId="{8590DB6E-1251-49E4-AFBE-EEE95F5DF94F}" type="presParOf" srcId="{F1E5A42A-3DCD-44C1-97A4-72CE555B963C}" destId="{85E8354E-BEB3-4B1B-98C0-B64DB136B803}" srcOrd="6" destOrd="0" presId="urn:microsoft.com/office/officeart/2005/8/layout/vList2"/>
    <dgm:cxn modelId="{8EEB8301-835F-48AF-8725-283C49B93464}" type="presParOf" srcId="{F1E5A42A-3DCD-44C1-97A4-72CE555B963C}" destId="{387FB1F9-4BE7-4714-8BE8-522732768690}" srcOrd="7" destOrd="0" presId="urn:microsoft.com/office/officeart/2005/8/layout/vList2"/>
    <dgm:cxn modelId="{81C9DB51-52B2-47E9-845B-E5217A36B248}" type="presParOf" srcId="{F1E5A42A-3DCD-44C1-97A4-72CE555B963C}" destId="{70A63A57-7DBE-45BE-BEFB-BEE91F2FCD2B}" srcOrd="8" destOrd="0" presId="urn:microsoft.com/office/officeart/2005/8/layout/vList2"/>
    <dgm:cxn modelId="{C06F7022-E37D-4ED8-A342-F14180993D62}" type="presParOf" srcId="{F1E5A42A-3DCD-44C1-97A4-72CE555B963C}" destId="{0085E883-13DD-41BE-950D-77ADF49A708F}" srcOrd="9" destOrd="0" presId="urn:microsoft.com/office/officeart/2005/8/layout/vList2"/>
    <dgm:cxn modelId="{28099AE2-917A-4EE1-B02A-1D0FA4F26B00}" type="presParOf" srcId="{F1E5A42A-3DCD-44C1-97A4-72CE555B963C}" destId="{A97EBECD-8701-4B09-8DE1-F6767A5B56C8}" srcOrd="10" destOrd="0" presId="urn:microsoft.com/office/officeart/2005/8/layout/vList2"/>
    <dgm:cxn modelId="{98D25FDD-C2A1-46D0-A384-9F831390E904}" type="presParOf" srcId="{F1E5A42A-3DCD-44C1-97A4-72CE555B963C}" destId="{8AF9767D-7F7E-4F8F-8F8A-3276109A3BB0}" srcOrd="11" destOrd="0" presId="urn:microsoft.com/office/officeart/2005/8/layout/vList2"/>
    <dgm:cxn modelId="{5B7D5227-50F1-481A-9C78-BBDE1F04F879}" type="presParOf" srcId="{F1E5A42A-3DCD-44C1-97A4-72CE555B963C}" destId="{B2269B5D-1189-44C1-98AE-F7114BDEF612}" srcOrd="12" destOrd="0" presId="urn:microsoft.com/office/officeart/2005/8/layout/vList2"/>
    <dgm:cxn modelId="{83171A07-61F6-4345-8B2A-B0A2889EBDCC}" type="presParOf" srcId="{F1E5A42A-3DCD-44C1-97A4-72CE555B963C}" destId="{25052331-3073-4FD5-8ECC-A59568C7731D}" srcOrd="13" destOrd="0" presId="urn:microsoft.com/office/officeart/2005/8/layout/vList2"/>
    <dgm:cxn modelId="{5738DD6B-813A-4562-B7F1-7D90D3702517}" type="presParOf" srcId="{F1E5A42A-3DCD-44C1-97A4-72CE555B963C}" destId="{0ECD4166-4767-446D-B11D-D91C253E8D06}" srcOrd="14" destOrd="0" presId="urn:microsoft.com/office/officeart/2005/8/layout/vList2"/>
    <dgm:cxn modelId="{77D5625F-EE63-4FB9-AC39-704058800D21}" type="presParOf" srcId="{F1E5A42A-3DCD-44C1-97A4-72CE555B963C}" destId="{017065B6-3E3E-425F-B63C-5B37EFE60434}" srcOrd="15" destOrd="0" presId="urn:microsoft.com/office/officeart/2005/8/layout/vList2"/>
    <dgm:cxn modelId="{E2B7A81A-8025-412B-AAC5-373B86CCE2B8}" type="presParOf" srcId="{F1E5A42A-3DCD-44C1-97A4-72CE555B963C}" destId="{CC84E703-9E73-41A0-A6ED-BBE788BA9B4D}" srcOrd="16" destOrd="0" presId="urn:microsoft.com/office/officeart/2005/8/layout/vList2"/>
    <dgm:cxn modelId="{C5023AAC-2E1C-48CF-8C41-ED28B447A717}" type="presParOf" srcId="{F1E5A42A-3DCD-44C1-97A4-72CE555B963C}" destId="{FC7F4542-9E92-48D9-A005-473A614456FF}" srcOrd="17" destOrd="0" presId="urn:microsoft.com/office/officeart/2005/8/layout/vList2"/>
    <dgm:cxn modelId="{1EDB8593-B54F-499B-87C3-A925B23F4E59}" type="presParOf" srcId="{F1E5A42A-3DCD-44C1-97A4-72CE555B963C}" destId="{53D0517B-EAFF-4D7F-AE5A-BF9853FEE6EE}"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F586D83-9D4D-42ED-BD49-C2461B54322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2C2E602-AEA6-470F-9843-3E13DEFCC2F3}">
      <dgm:prSet/>
      <dgm:spPr/>
      <dgm:t>
        <a:bodyPr/>
        <a:lstStyle/>
        <a:p>
          <a:r>
            <a:rPr lang="en-GB" dirty="0"/>
            <a:t>His dismissal was unlawful discrimination on the grounds of religion and philosophical belief</a:t>
          </a:r>
          <a:endParaRPr lang="en-US" dirty="0"/>
        </a:p>
      </dgm:t>
    </dgm:pt>
    <dgm:pt modelId="{6BD4BCC4-621C-444D-907D-DC3A0CCCAA78}" type="parTrans" cxnId="{D64EDB39-9CB6-4789-BA55-DA503AB386CF}">
      <dgm:prSet/>
      <dgm:spPr/>
      <dgm:t>
        <a:bodyPr/>
        <a:lstStyle/>
        <a:p>
          <a:endParaRPr lang="en-US"/>
        </a:p>
      </dgm:t>
    </dgm:pt>
    <dgm:pt modelId="{34FD005E-A21B-4B4F-B1B3-3FD7E8661096}" type="sibTrans" cxnId="{D64EDB39-9CB6-4789-BA55-DA503AB386CF}">
      <dgm:prSet/>
      <dgm:spPr/>
      <dgm:t>
        <a:bodyPr/>
        <a:lstStyle/>
        <a:p>
          <a:endParaRPr lang="en-US"/>
        </a:p>
      </dgm:t>
    </dgm:pt>
    <dgm:pt modelId="{3FC49E5E-41CB-4D49-9B47-0BF1301E9FD1}">
      <dgm:prSet/>
      <dgm:spPr/>
      <dgm:t>
        <a:bodyPr/>
        <a:lstStyle/>
        <a:p>
          <a:r>
            <a:rPr lang="en-GB" dirty="0"/>
            <a:t>His dismissal was unfair and in breach of contract</a:t>
          </a:r>
          <a:endParaRPr lang="en-US" dirty="0"/>
        </a:p>
      </dgm:t>
    </dgm:pt>
    <dgm:pt modelId="{1CE5B09F-1DFA-467F-BD0E-9C9E154E34A1}" type="parTrans" cxnId="{50C9A0C9-159E-43BE-8C65-02578F2C0973}">
      <dgm:prSet/>
      <dgm:spPr/>
      <dgm:t>
        <a:bodyPr/>
        <a:lstStyle/>
        <a:p>
          <a:endParaRPr lang="en-US"/>
        </a:p>
      </dgm:t>
    </dgm:pt>
    <dgm:pt modelId="{70230993-3553-46C5-AA1D-51D5F55BD18F}" type="sibTrans" cxnId="{50C9A0C9-159E-43BE-8C65-02578F2C0973}">
      <dgm:prSet/>
      <dgm:spPr/>
      <dgm:t>
        <a:bodyPr/>
        <a:lstStyle/>
        <a:p>
          <a:endParaRPr lang="en-US"/>
        </a:p>
      </dgm:t>
    </dgm:pt>
    <dgm:pt modelId="{8CE95E8D-C0B6-4134-8B5D-EEC961EC03C3}">
      <dgm:prSet/>
      <dgm:spPr/>
      <dgm:t>
        <a:bodyPr/>
        <a:lstStyle/>
        <a:p>
          <a:r>
            <a:rPr lang="en-GB" dirty="0"/>
            <a:t>He was not harassed</a:t>
          </a:r>
          <a:endParaRPr lang="en-US" dirty="0"/>
        </a:p>
      </dgm:t>
    </dgm:pt>
    <dgm:pt modelId="{A33BC352-45FD-4A90-BCC6-37806B7DF69A}" type="parTrans" cxnId="{DAC3EBD6-C318-4BC2-91C0-5B19460B5364}">
      <dgm:prSet/>
      <dgm:spPr/>
      <dgm:t>
        <a:bodyPr/>
        <a:lstStyle/>
        <a:p>
          <a:endParaRPr lang="en-US"/>
        </a:p>
      </dgm:t>
    </dgm:pt>
    <dgm:pt modelId="{40047DEC-63F3-406C-BDDC-1E79DA3EE858}" type="sibTrans" cxnId="{DAC3EBD6-C318-4BC2-91C0-5B19460B5364}">
      <dgm:prSet/>
      <dgm:spPr/>
      <dgm:t>
        <a:bodyPr/>
        <a:lstStyle/>
        <a:p>
          <a:endParaRPr lang="en-US"/>
        </a:p>
      </dgm:t>
    </dgm:pt>
    <dgm:pt modelId="{2CF8914D-75E5-4404-8F34-C7ABEB18FC98}">
      <dgm:prSet/>
      <dgm:spPr/>
      <dgm:t>
        <a:bodyPr/>
        <a:lstStyle/>
        <a:p>
          <a:r>
            <a:rPr lang="en-GB" dirty="0"/>
            <a:t>His compensation for unfair dismissal was halved because he contributed to his own dismissal</a:t>
          </a:r>
          <a:endParaRPr lang="en-US" dirty="0"/>
        </a:p>
      </dgm:t>
    </dgm:pt>
    <dgm:pt modelId="{0D17BA04-9D60-43A1-BDED-F15A556E32D4}" type="parTrans" cxnId="{3A15BAEF-6E19-451D-912A-BCEFCB43BA2A}">
      <dgm:prSet/>
      <dgm:spPr/>
      <dgm:t>
        <a:bodyPr/>
        <a:lstStyle/>
        <a:p>
          <a:endParaRPr lang="en-US"/>
        </a:p>
      </dgm:t>
    </dgm:pt>
    <dgm:pt modelId="{481BF3E4-8C63-46C3-AF46-8CEF266B4AAB}" type="sibTrans" cxnId="{3A15BAEF-6E19-451D-912A-BCEFCB43BA2A}">
      <dgm:prSet/>
      <dgm:spPr/>
      <dgm:t>
        <a:bodyPr/>
        <a:lstStyle/>
        <a:p>
          <a:endParaRPr lang="en-US"/>
        </a:p>
      </dgm:t>
    </dgm:pt>
    <dgm:pt modelId="{531F1FE2-88D5-4EF9-911B-0D29AE4F0016}">
      <dgm:prSet/>
      <dgm:spPr/>
      <dgm:t>
        <a:bodyPr/>
        <a:lstStyle/>
        <a:p>
          <a:r>
            <a:rPr lang="en-GB" dirty="0"/>
            <a:t>Had he remained employed, there was a 30% chance he would have been dismissed lawfully for his social media tweets</a:t>
          </a:r>
          <a:endParaRPr lang="en-US" dirty="0"/>
        </a:p>
      </dgm:t>
    </dgm:pt>
    <dgm:pt modelId="{41DE551C-2BD7-408B-87DF-AC1D011EA06E}" type="parTrans" cxnId="{A50619D5-1EF5-41A5-88AA-2CAC5D31DCB1}">
      <dgm:prSet/>
      <dgm:spPr/>
      <dgm:t>
        <a:bodyPr/>
        <a:lstStyle/>
        <a:p>
          <a:endParaRPr lang="en-US"/>
        </a:p>
      </dgm:t>
    </dgm:pt>
    <dgm:pt modelId="{4AF50610-5359-4FC1-8B18-C6B607B27DD3}" type="sibTrans" cxnId="{A50619D5-1EF5-41A5-88AA-2CAC5D31DCB1}">
      <dgm:prSet/>
      <dgm:spPr/>
      <dgm:t>
        <a:bodyPr/>
        <a:lstStyle/>
        <a:p>
          <a:endParaRPr lang="en-US"/>
        </a:p>
      </dgm:t>
    </dgm:pt>
    <dgm:pt modelId="{B8017E24-EA89-4266-BC79-D68994768AB7}" type="pres">
      <dgm:prSet presAssocID="{EF586D83-9D4D-42ED-BD49-C2461B543223}" presName="root" presStyleCnt="0">
        <dgm:presLayoutVars>
          <dgm:dir/>
          <dgm:resizeHandles val="exact"/>
        </dgm:presLayoutVars>
      </dgm:prSet>
      <dgm:spPr/>
    </dgm:pt>
    <dgm:pt modelId="{BBA7E136-4F57-4DE4-9B5D-8D8B94D003F5}" type="pres">
      <dgm:prSet presAssocID="{D2C2E602-AEA6-470F-9843-3E13DEFCC2F3}" presName="compNode" presStyleCnt="0"/>
      <dgm:spPr/>
    </dgm:pt>
    <dgm:pt modelId="{1EEA3551-6302-4216-96BC-98C16ED091EB}" type="pres">
      <dgm:prSet presAssocID="{D2C2E602-AEA6-470F-9843-3E13DEFCC2F3}" presName="bgRect" presStyleLbl="bgShp" presStyleIdx="0" presStyleCnt="5"/>
      <dgm:spPr/>
    </dgm:pt>
    <dgm:pt modelId="{3F671A15-1216-49B1-8ACB-DA2F0AE170CC}" type="pres">
      <dgm:prSet presAssocID="{D2C2E602-AEA6-470F-9843-3E13DEFCC2F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1657D164-2CFF-41B5-BEF5-9617276668F3}" type="pres">
      <dgm:prSet presAssocID="{D2C2E602-AEA6-470F-9843-3E13DEFCC2F3}" presName="spaceRect" presStyleCnt="0"/>
      <dgm:spPr/>
    </dgm:pt>
    <dgm:pt modelId="{8C270962-1F7A-49F7-B4C7-7A1BC379B80B}" type="pres">
      <dgm:prSet presAssocID="{D2C2E602-AEA6-470F-9843-3E13DEFCC2F3}" presName="parTx" presStyleLbl="revTx" presStyleIdx="0" presStyleCnt="5">
        <dgm:presLayoutVars>
          <dgm:chMax val="0"/>
          <dgm:chPref val="0"/>
        </dgm:presLayoutVars>
      </dgm:prSet>
      <dgm:spPr/>
    </dgm:pt>
    <dgm:pt modelId="{09722AE0-D903-4FB0-9418-C54E9AD59535}" type="pres">
      <dgm:prSet presAssocID="{34FD005E-A21B-4B4F-B1B3-3FD7E8661096}" presName="sibTrans" presStyleCnt="0"/>
      <dgm:spPr/>
    </dgm:pt>
    <dgm:pt modelId="{48162F27-5958-4796-810B-D5837495925E}" type="pres">
      <dgm:prSet presAssocID="{3FC49E5E-41CB-4D49-9B47-0BF1301E9FD1}" presName="compNode" presStyleCnt="0"/>
      <dgm:spPr/>
    </dgm:pt>
    <dgm:pt modelId="{6A5E1394-FEF5-4A2A-8B5E-20F8F2D25C48}" type="pres">
      <dgm:prSet presAssocID="{3FC49E5E-41CB-4D49-9B47-0BF1301E9FD1}" presName="bgRect" presStyleLbl="bgShp" presStyleIdx="1" presStyleCnt="5"/>
      <dgm:spPr/>
    </dgm:pt>
    <dgm:pt modelId="{7FFADFF4-EEF1-4431-B108-A6A317653EE9}" type="pres">
      <dgm:prSet presAssocID="{3FC49E5E-41CB-4D49-9B47-0BF1301E9FD1}"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95AF5F60-060B-4096-8F1C-DE78FB67A10A}" type="pres">
      <dgm:prSet presAssocID="{3FC49E5E-41CB-4D49-9B47-0BF1301E9FD1}" presName="spaceRect" presStyleCnt="0"/>
      <dgm:spPr/>
    </dgm:pt>
    <dgm:pt modelId="{AF3B3879-1A5A-4F08-A615-0E5C32F03429}" type="pres">
      <dgm:prSet presAssocID="{3FC49E5E-41CB-4D49-9B47-0BF1301E9FD1}" presName="parTx" presStyleLbl="revTx" presStyleIdx="1" presStyleCnt="5">
        <dgm:presLayoutVars>
          <dgm:chMax val="0"/>
          <dgm:chPref val="0"/>
        </dgm:presLayoutVars>
      </dgm:prSet>
      <dgm:spPr/>
    </dgm:pt>
    <dgm:pt modelId="{357975D8-AA0C-42D2-AC16-08D73DA43958}" type="pres">
      <dgm:prSet presAssocID="{70230993-3553-46C5-AA1D-51D5F55BD18F}" presName="sibTrans" presStyleCnt="0"/>
      <dgm:spPr/>
    </dgm:pt>
    <dgm:pt modelId="{4A330774-34F9-4A83-831C-302FBED52724}" type="pres">
      <dgm:prSet presAssocID="{8CE95E8D-C0B6-4134-8B5D-EEC961EC03C3}" presName="compNode" presStyleCnt="0"/>
      <dgm:spPr/>
    </dgm:pt>
    <dgm:pt modelId="{E7422390-9D96-4AA0-AE9C-186DDED4E999}" type="pres">
      <dgm:prSet presAssocID="{8CE95E8D-C0B6-4134-8B5D-EEC961EC03C3}" presName="bgRect" presStyleLbl="bgShp" presStyleIdx="2" presStyleCnt="5"/>
      <dgm:spPr/>
    </dgm:pt>
    <dgm:pt modelId="{3B15B463-56FF-4517-AA36-5F0123F2AA84}" type="pres">
      <dgm:prSet presAssocID="{8CE95E8D-C0B6-4134-8B5D-EEC961EC03C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o sign"/>
        </a:ext>
      </dgm:extLst>
    </dgm:pt>
    <dgm:pt modelId="{45FE8599-28F0-46B7-A952-6DA5E116FB9B}" type="pres">
      <dgm:prSet presAssocID="{8CE95E8D-C0B6-4134-8B5D-EEC961EC03C3}" presName="spaceRect" presStyleCnt="0"/>
      <dgm:spPr/>
    </dgm:pt>
    <dgm:pt modelId="{FF35CD77-0FF9-442C-BE1B-0E33862B19A5}" type="pres">
      <dgm:prSet presAssocID="{8CE95E8D-C0B6-4134-8B5D-EEC961EC03C3}" presName="parTx" presStyleLbl="revTx" presStyleIdx="2" presStyleCnt="5">
        <dgm:presLayoutVars>
          <dgm:chMax val="0"/>
          <dgm:chPref val="0"/>
        </dgm:presLayoutVars>
      </dgm:prSet>
      <dgm:spPr/>
    </dgm:pt>
    <dgm:pt modelId="{3AB17563-14B9-4F45-BE61-A9DCCCB801CD}" type="pres">
      <dgm:prSet presAssocID="{40047DEC-63F3-406C-BDDC-1E79DA3EE858}" presName="sibTrans" presStyleCnt="0"/>
      <dgm:spPr/>
    </dgm:pt>
    <dgm:pt modelId="{8250352B-AD6B-4303-A92E-3CC9D4EC6B92}" type="pres">
      <dgm:prSet presAssocID="{2CF8914D-75E5-4404-8F34-C7ABEB18FC98}" presName="compNode" presStyleCnt="0"/>
      <dgm:spPr/>
    </dgm:pt>
    <dgm:pt modelId="{659CCFD3-293B-47D1-A70C-6071600E3E25}" type="pres">
      <dgm:prSet presAssocID="{2CF8914D-75E5-4404-8F34-C7ABEB18FC98}" presName="bgRect" presStyleLbl="bgShp" presStyleIdx="3" presStyleCnt="5"/>
      <dgm:spPr/>
    </dgm:pt>
    <dgm:pt modelId="{4033AB84-051A-4A93-881D-C9882DB34215}" type="pres">
      <dgm:prSet presAssocID="{2CF8914D-75E5-4404-8F34-C7ABEB18FC9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oney"/>
        </a:ext>
      </dgm:extLst>
    </dgm:pt>
    <dgm:pt modelId="{775004F1-B408-4320-BFEE-8A63B8C6B362}" type="pres">
      <dgm:prSet presAssocID="{2CF8914D-75E5-4404-8F34-C7ABEB18FC98}" presName="spaceRect" presStyleCnt="0"/>
      <dgm:spPr/>
    </dgm:pt>
    <dgm:pt modelId="{88CEBAEE-1E1C-4AA7-98E0-07355874D13B}" type="pres">
      <dgm:prSet presAssocID="{2CF8914D-75E5-4404-8F34-C7ABEB18FC98}" presName="parTx" presStyleLbl="revTx" presStyleIdx="3" presStyleCnt="5">
        <dgm:presLayoutVars>
          <dgm:chMax val="0"/>
          <dgm:chPref val="0"/>
        </dgm:presLayoutVars>
      </dgm:prSet>
      <dgm:spPr/>
    </dgm:pt>
    <dgm:pt modelId="{A8AF9B6C-C72B-423A-BA82-99C863C10C4B}" type="pres">
      <dgm:prSet presAssocID="{481BF3E4-8C63-46C3-AF46-8CEF266B4AAB}" presName="sibTrans" presStyleCnt="0"/>
      <dgm:spPr/>
    </dgm:pt>
    <dgm:pt modelId="{8F8CE1C1-EC9B-46A3-B5F7-2A55DA1F82E8}" type="pres">
      <dgm:prSet presAssocID="{531F1FE2-88D5-4EF9-911B-0D29AE4F0016}" presName="compNode" presStyleCnt="0"/>
      <dgm:spPr/>
    </dgm:pt>
    <dgm:pt modelId="{CC001B51-1137-46B7-A7BD-069F37BA7088}" type="pres">
      <dgm:prSet presAssocID="{531F1FE2-88D5-4EF9-911B-0D29AE4F0016}" presName="bgRect" presStyleLbl="bgShp" presStyleIdx="4" presStyleCnt="5"/>
      <dgm:spPr/>
    </dgm:pt>
    <dgm:pt modelId="{DD2A95F4-CCEE-454E-B1B7-DF73A6FEB65D}" type="pres">
      <dgm:prSet presAssocID="{531F1FE2-88D5-4EF9-911B-0D29AE4F001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onnections"/>
        </a:ext>
      </dgm:extLst>
    </dgm:pt>
    <dgm:pt modelId="{B49B80AA-6FB3-477E-877F-B448CF40E7D9}" type="pres">
      <dgm:prSet presAssocID="{531F1FE2-88D5-4EF9-911B-0D29AE4F0016}" presName="spaceRect" presStyleCnt="0"/>
      <dgm:spPr/>
    </dgm:pt>
    <dgm:pt modelId="{0D6DAA03-2D07-42EB-B920-D054DDCB2BBC}" type="pres">
      <dgm:prSet presAssocID="{531F1FE2-88D5-4EF9-911B-0D29AE4F0016}" presName="parTx" presStyleLbl="revTx" presStyleIdx="4" presStyleCnt="5">
        <dgm:presLayoutVars>
          <dgm:chMax val="0"/>
          <dgm:chPref val="0"/>
        </dgm:presLayoutVars>
      </dgm:prSet>
      <dgm:spPr/>
    </dgm:pt>
  </dgm:ptLst>
  <dgm:cxnLst>
    <dgm:cxn modelId="{5EFD7C27-FB5E-4E88-8DCB-8EE0F2CAECDF}" type="presOf" srcId="{D2C2E602-AEA6-470F-9843-3E13DEFCC2F3}" destId="{8C270962-1F7A-49F7-B4C7-7A1BC379B80B}" srcOrd="0" destOrd="0" presId="urn:microsoft.com/office/officeart/2018/2/layout/IconVerticalSolidList"/>
    <dgm:cxn modelId="{D64EDB39-9CB6-4789-BA55-DA503AB386CF}" srcId="{EF586D83-9D4D-42ED-BD49-C2461B543223}" destId="{D2C2E602-AEA6-470F-9843-3E13DEFCC2F3}" srcOrd="0" destOrd="0" parTransId="{6BD4BCC4-621C-444D-907D-DC3A0CCCAA78}" sibTransId="{34FD005E-A21B-4B4F-B1B3-3FD7E8661096}"/>
    <dgm:cxn modelId="{E7C4C83D-9F95-4014-853E-9349F43706D7}" type="presOf" srcId="{EF586D83-9D4D-42ED-BD49-C2461B543223}" destId="{B8017E24-EA89-4266-BC79-D68994768AB7}" srcOrd="0" destOrd="0" presId="urn:microsoft.com/office/officeart/2018/2/layout/IconVerticalSolidList"/>
    <dgm:cxn modelId="{A0589695-CD8A-42B2-A14D-505BF3079352}" type="presOf" srcId="{531F1FE2-88D5-4EF9-911B-0D29AE4F0016}" destId="{0D6DAA03-2D07-42EB-B920-D054DDCB2BBC}" srcOrd="0" destOrd="0" presId="urn:microsoft.com/office/officeart/2018/2/layout/IconVerticalSolidList"/>
    <dgm:cxn modelId="{A7B5D4C6-52D5-4B6B-AFBF-0F3A23EFFF87}" type="presOf" srcId="{2CF8914D-75E5-4404-8F34-C7ABEB18FC98}" destId="{88CEBAEE-1E1C-4AA7-98E0-07355874D13B}" srcOrd="0" destOrd="0" presId="urn:microsoft.com/office/officeart/2018/2/layout/IconVerticalSolidList"/>
    <dgm:cxn modelId="{50C9A0C9-159E-43BE-8C65-02578F2C0973}" srcId="{EF586D83-9D4D-42ED-BD49-C2461B543223}" destId="{3FC49E5E-41CB-4D49-9B47-0BF1301E9FD1}" srcOrd="1" destOrd="0" parTransId="{1CE5B09F-1DFA-467F-BD0E-9C9E154E34A1}" sibTransId="{70230993-3553-46C5-AA1D-51D5F55BD18F}"/>
    <dgm:cxn modelId="{A50619D5-1EF5-41A5-88AA-2CAC5D31DCB1}" srcId="{EF586D83-9D4D-42ED-BD49-C2461B543223}" destId="{531F1FE2-88D5-4EF9-911B-0D29AE4F0016}" srcOrd="4" destOrd="0" parTransId="{41DE551C-2BD7-408B-87DF-AC1D011EA06E}" sibTransId="{4AF50610-5359-4FC1-8B18-C6B607B27DD3}"/>
    <dgm:cxn modelId="{DAC3EBD6-C318-4BC2-91C0-5B19460B5364}" srcId="{EF586D83-9D4D-42ED-BD49-C2461B543223}" destId="{8CE95E8D-C0B6-4134-8B5D-EEC961EC03C3}" srcOrd="2" destOrd="0" parTransId="{A33BC352-45FD-4A90-BCC6-37806B7DF69A}" sibTransId="{40047DEC-63F3-406C-BDDC-1E79DA3EE858}"/>
    <dgm:cxn modelId="{AC87E5E6-C451-40FC-8C74-F4CF7FB6C713}" type="presOf" srcId="{3FC49E5E-41CB-4D49-9B47-0BF1301E9FD1}" destId="{AF3B3879-1A5A-4F08-A615-0E5C32F03429}" srcOrd="0" destOrd="0" presId="urn:microsoft.com/office/officeart/2018/2/layout/IconVerticalSolidList"/>
    <dgm:cxn modelId="{3A15BAEF-6E19-451D-912A-BCEFCB43BA2A}" srcId="{EF586D83-9D4D-42ED-BD49-C2461B543223}" destId="{2CF8914D-75E5-4404-8F34-C7ABEB18FC98}" srcOrd="3" destOrd="0" parTransId="{0D17BA04-9D60-43A1-BDED-F15A556E32D4}" sibTransId="{481BF3E4-8C63-46C3-AF46-8CEF266B4AAB}"/>
    <dgm:cxn modelId="{DF62BFF9-272B-42FE-8922-72B6BA03DA68}" type="presOf" srcId="{8CE95E8D-C0B6-4134-8B5D-EEC961EC03C3}" destId="{FF35CD77-0FF9-442C-BE1B-0E33862B19A5}" srcOrd="0" destOrd="0" presId="urn:microsoft.com/office/officeart/2018/2/layout/IconVerticalSolidList"/>
    <dgm:cxn modelId="{4F27CB43-6515-439F-91FF-09C4174A3C1D}" type="presParOf" srcId="{B8017E24-EA89-4266-BC79-D68994768AB7}" destId="{BBA7E136-4F57-4DE4-9B5D-8D8B94D003F5}" srcOrd="0" destOrd="0" presId="urn:microsoft.com/office/officeart/2018/2/layout/IconVerticalSolidList"/>
    <dgm:cxn modelId="{668D710A-6FC8-490B-A8D4-0ED1341E9F2B}" type="presParOf" srcId="{BBA7E136-4F57-4DE4-9B5D-8D8B94D003F5}" destId="{1EEA3551-6302-4216-96BC-98C16ED091EB}" srcOrd="0" destOrd="0" presId="urn:microsoft.com/office/officeart/2018/2/layout/IconVerticalSolidList"/>
    <dgm:cxn modelId="{B530B3E1-B50F-4A34-A2CA-E5F8DB93549F}" type="presParOf" srcId="{BBA7E136-4F57-4DE4-9B5D-8D8B94D003F5}" destId="{3F671A15-1216-49B1-8ACB-DA2F0AE170CC}" srcOrd="1" destOrd="0" presId="urn:microsoft.com/office/officeart/2018/2/layout/IconVerticalSolidList"/>
    <dgm:cxn modelId="{0E91DFB6-650A-4B1A-942C-0B03AEFC3267}" type="presParOf" srcId="{BBA7E136-4F57-4DE4-9B5D-8D8B94D003F5}" destId="{1657D164-2CFF-41B5-BEF5-9617276668F3}" srcOrd="2" destOrd="0" presId="urn:microsoft.com/office/officeart/2018/2/layout/IconVerticalSolidList"/>
    <dgm:cxn modelId="{3B8296A4-3FD8-48DB-B3D8-39DFD75193AB}" type="presParOf" srcId="{BBA7E136-4F57-4DE4-9B5D-8D8B94D003F5}" destId="{8C270962-1F7A-49F7-B4C7-7A1BC379B80B}" srcOrd="3" destOrd="0" presId="urn:microsoft.com/office/officeart/2018/2/layout/IconVerticalSolidList"/>
    <dgm:cxn modelId="{AFADEA27-CCDB-4B77-9B64-AEA1F429498C}" type="presParOf" srcId="{B8017E24-EA89-4266-BC79-D68994768AB7}" destId="{09722AE0-D903-4FB0-9418-C54E9AD59535}" srcOrd="1" destOrd="0" presId="urn:microsoft.com/office/officeart/2018/2/layout/IconVerticalSolidList"/>
    <dgm:cxn modelId="{49C2D40A-81ED-49B6-87B8-74377370D562}" type="presParOf" srcId="{B8017E24-EA89-4266-BC79-D68994768AB7}" destId="{48162F27-5958-4796-810B-D5837495925E}" srcOrd="2" destOrd="0" presId="urn:microsoft.com/office/officeart/2018/2/layout/IconVerticalSolidList"/>
    <dgm:cxn modelId="{010DAD8E-A711-403E-B30A-D2654F4F5DF8}" type="presParOf" srcId="{48162F27-5958-4796-810B-D5837495925E}" destId="{6A5E1394-FEF5-4A2A-8B5E-20F8F2D25C48}" srcOrd="0" destOrd="0" presId="urn:microsoft.com/office/officeart/2018/2/layout/IconVerticalSolidList"/>
    <dgm:cxn modelId="{03431BE5-4775-41F3-89EA-C4C955CAEB8E}" type="presParOf" srcId="{48162F27-5958-4796-810B-D5837495925E}" destId="{7FFADFF4-EEF1-4431-B108-A6A317653EE9}" srcOrd="1" destOrd="0" presId="urn:microsoft.com/office/officeart/2018/2/layout/IconVerticalSolidList"/>
    <dgm:cxn modelId="{729CBC93-9B22-4367-93AA-91DC85C6D060}" type="presParOf" srcId="{48162F27-5958-4796-810B-D5837495925E}" destId="{95AF5F60-060B-4096-8F1C-DE78FB67A10A}" srcOrd="2" destOrd="0" presId="urn:microsoft.com/office/officeart/2018/2/layout/IconVerticalSolidList"/>
    <dgm:cxn modelId="{A0C7D826-1097-4077-A97C-ABA029746FB7}" type="presParOf" srcId="{48162F27-5958-4796-810B-D5837495925E}" destId="{AF3B3879-1A5A-4F08-A615-0E5C32F03429}" srcOrd="3" destOrd="0" presId="urn:microsoft.com/office/officeart/2018/2/layout/IconVerticalSolidList"/>
    <dgm:cxn modelId="{3EB4292D-713F-4859-9232-53FD087FFC1C}" type="presParOf" srcId="{B8017E24-EA89-4266-BC79-D68994768AB7}" destId="{357975D8-AA0C-42D2-AC16-08D73DA43958}" srcOrd="3" destOrd="0" presId="urn:microsoft.com/office/officeart/2018/2/layout/IconVerticalSolidList"/>
    <dgm:cxn modelId="{A7F18938-C786-43F4-9FAA-B4DAC1186809}" type="presParOf" srcId="{B8017E24-EA89-4266-BC79-D68994768AB7}" destId="{4A330774-34F9-4A83-831C-302FBED52724}" srcOrd="4" destOrd="0" presId="urn:microsoft.com/office/officeart/2018/2/layout/IconVerticalSolidList"/>
    <dgm:cxn modelId="{69B32A6A-63B6-4F43-BD86-496E416F2E14}" type="presParOf" srcId="{4A330774-34F9-4A83-831C-302FBED52724}" destId="{E7422390-9D96-4AA0-AE9C-186DDED4E999}" srcOrd="0" destOrd="0" presId="urn:microsoft.com/office/officeart/2018/2/layout/IconVerticalSolidList"/>
    <dgm:cxn modelId="{8E6FBD2F-359A-483F-BEFC-3451A321659D}" type="presParOf" srcId="{4A330774-34F9-4A83-831C-302FBED52724}" destId="{3B15B463-56FF-4517-AA36-5F0123F2AA84}" srcOrd="1" destOrd="0" presId="urn:microsoft.com/office/officeart/2018/2/layout/IconVerticalSolidList"/>
    <dgm:cxn modelId="{E812BF98-1517-408A-92CA-70032B843A31}" type="presParOf" srcId="{4A330774-34F9-4A83-831C-302FBED52724}" destId="{45FE8599-28F0-46B7-A952-6DA5E116FB9B}" srcOrd="2" destOrd="0" presId="urn:microsoft.com/office/officeart/2018/2/layout/IconVerticalSolidList"/>
    <dgm:cxn modelId="{7F7A7C50-9C6B-4AF0-A412-16C642F75E94}" type="presParOf" srcId="{4A330774-34F9-4A83-831C-302FBED52724}" destId="{FF35CD77-0FF9-442C-BE1B-0E33862B19A5}" srcOrd="3" destOrd="0" presId="urn:microsoft.com/office/officeart/2018/2/layout/IconVerticalSolidList"/>
    <dgm:cxn modelId="{454127BC-3278-489C-B0BF-40AA15652E59}" type="presParOf" srcId="{B8017E24-EA89-4266-BC79-D68994768AB7}" destId="{3AB17563-14B9-4F45-BE61-A9DCCCB801CD}" srcOrd="5" destOrd="0" presId="urn:microsoft.com/office/officeart/2018/2/layout/IconVerticalSolidList"/>
    <dgm:cxn modelId="{169BE278-0236-44BF-944F-7C1DBCE14210}" type="presParOf" srcId="{B8017E24-EA89-4266-BC79-D68994768AB7}" destId="{8250352B-AD6B-4303-A92E-3CC9D4EC6B92}" srcOrd="6" destOrd="0" presId="urn:microsoft.com/office/officeart/2018/2/layout/IconVerticalSolidList"/>
    <dgm:cxn modelId="{3D5A30FC-5DAF-48AA-BA9F-129C3A822391}" type="presParOf" srcId="{8250352B-AD6B-4303-A92E-3CC9D4EC6B92}" destId="{659CCFD3-293B-47D1-A70C-6071600E3E25}" srcOrd="0" destOrd="0" presId="urn:microsoft.com/office/officeart/2018/2/layout/IconVerticalSolidList"/>
    <dgm:cxn modelId="{1A5FB0D4-BF62-4DAD-A146-084B4E7E2AF8}" type="presParOf" srcId="{8250352B-AD6B-4303-A92E-3CC9D4EC6B92}" destId="{4033AB84-051A-4A93-881D-C9882DB34215}" srcOrd="1" destOrd="0" presId="urn:microsoft.com/office/officeart/2018/2/layout/IconVerticalSolidList"/>
    <dgm:cxn modelId="{F8321B39-BCFE-4B68-8717-2D88DCCD75C7}" type="presParOf" srcId="{8250352B-AD6B-4303-A92E-3CC9D4EC6B92}" destId="{775004F1-B408-4320-BFEE-8A63B8C6B362}" srcOrd="2" destOrd="0" presId="urn:microsoft.com/office/officeart/2018/2/layout/IconVerticalSolidList"/>
    <dgm:cxn modelId="{D32DB03E-0F69-487B-8E5F-36725250A996}" type="presParOf" srcId="{8250352B-AD6B-4303-A92E-3CC9D4EC6B92}" destId="{88CEBAEE-1E1C-4AA7-98E0-07355874D13B}" srcOrd="3" destOrd="0" presId="urn:microsoft.com/office/officeart/2018/2/layout/IconVerticalSolidList"/>
    <dgm:cxn modelId="{59B07DBE-D4FA-4FC8-B2A1-D1223A6B1B8C}" type="presParOf" srcId="{B8017E24-EA89-4266-BC79-D68994768AB7}" destId="{A8AF9B6C-C72B-423A-BA82-99C863C10C4B}" srcOrd="7" destOrd="0" presId="urn:microsoft.com/office/officeart/2018/2/layout/IconVerticalSolidList"/>
    <dgm:cxn modelId="{04FD0A42-602D-4E73-83E4-ED9B6DAA6F84}" type="presParOf" srcId="{B8017E24-EA89-4266-BC79-D68994768AB7}" destId="{8F8CE1C1-EC9B-46A3-B5F7-2A55DA1F82E8}" srcOrd="8" destOrd="0" presId="urn:microsoft.com/office/officeart/2018/2/layout/IconVerticalSolidList"/>
    <dgm:cxn modelId="{F8094046-ECC1-45D5-B618-55D8057069C6}" type="presParOf" srcId="{8F8CE1C1-EC9B-46A3-B5F7-2A55DA1F82E8}" destId="{CC001B51-1137-46B7-A7BD-069F37BA7088}" srcOrd="0" destOrd="0" presId="urn:microsoft.com/office/officeart/2018/2/layout/IconVerticalSolidList"/>
    <dgm:cxn modelId="{322F5880-1309-43C7-AD68-A6DC4DB1D09E}" type="presParOf" srcId="{8F8CE1C1-EC9B-46A3-B5F7-2A55DA1F82E8}" destId="{DD2A95F4-CCEE-454E-B1B7-DF73A6FEB65D}" srcOrd="1" destOrd="0" presId="urn:microsoft.com/office/officeart/2018/2/layout/IconVerticalSolidList"/>
    <dgm:cxn modelId="{DB6CD485-192E-4FA1-9231-DB7643EE2A6C}" type="presParOf" srcId="{8F8CE1C1-EC9B-46A3-B5F7-2A55DA1F82E8}" destId="{B49B80AA-6FB3-477E-877F-B448CF40E7D9}" srcOrd="2" destOrd="0" presId="urn:microsoft.com/office/officeart/2018/2/layout/IconVerticalSolidList"/>
    <dgm:cxn modelId="{A3F9238D-2597-4994-B65D-BC8DAE1E4AC8}" type="presParOf" srcId="{8F8CE1C1-EC9B-46A3-B5F7-2A55DA1F82E8}" destId="{0D6DAA03-2D07-42EB-B920-D054DDCB2BB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ACA2366-4492-4899-A73A-6448331B0F6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CB9472C-2EA9-4D55-9050-A9DD34946C73}">
      <dgm:prSet/>
      <dgm:spPr/>
      <dgm:t>
        <a:bodyPr/>
        <a:lstStyle/>
        <a:p>
          <a:r>
            <a:rPr lang="en-GB" dirty="0"/>
            <a:t>Equality Act 2010 states:</a:t>
          </a:r>
          <a:endParaRPr lang="en-US" dirty="0"/>
        </a:p>
      </dgm:t>
    </dgm:pt>
    <dgm:pt modelId="{9BCFAED3-5069-4607-B808-22F5BAAC27F4}" type="parTrans" cxnId="{30446A36-0115-4A8A-B03C-1DAF8D596A10}">
      <dgm:prSet/>
      <dgm:spPr/>
      <dgm:t>
        <a:bodyPr/>
        <a:lstStyle/>
        <a:p>
          <a:endParaRPr lang="en-US"/>
        </a:p>
      </dgm:t>
    </dgm:pt>
    <dgm:pt modelId="{1C05A256-E9EE-4A95-AE29-001F76D431DE}" type="sibTrans" cxnId="{30446A36-0115-4A8A-B03C-1DAF8D596A10}">
      <dgm:prSet/>
      <dgm:spPr/>
      <dgm:t>
        <a:bodyPr/>
        <a:lstStyle/>
        <a:p>
          <a:endParaRPr lang="en-US"/>
        </a:p>
      </dgm:t>
    </dgm:pt>
    <dgm:pt modelId="{629ECDCE-78B3-4F8B-BA5B-B39873F75E73}">
      <dgm:prSet custT="1"/>
      <dgm:spPr/>
      <dgm:t>
        <a:bodyPr/>
        <a:lstStyle/>
        <a:p>
          <a:r>
            <a:rPr lang="en-GB" sz="2000" dirty="0"/>
            <a:t>Religion and belief are protected by the Equality Act 2010</a:t>
          </a:r>
          <a:endParaRPr lang="en-US" sz="2000" dirty="0"/>
        </a:p>
      </dgm:t>
    </dgm:pt>
    <dgm:pt modelId="{FA666AA5-A185-44D4-B7AF-0F4583B0888D}" type="parTrans" cxnId="{9C792F3E-5235-4E3C-A265-B5D3719F5655}">
      <dgm:prSet/>
      <dgm:spPr/>
      <dgm:t>
        <a:bodyPr/>
        <a:lstStyle/>
        <a:p>
          <a:endParaRPr lang="en-US"/>
        </a:p>
      </dgm:t>
    </dgm:pt>
    <dgm:pt modelId="{1B44E572-A13C-4552-B7F9-6870C867B315}" type="sibTrans" cxnId="{9C792F3E-5235-4E3C-A265-B5D3719F5655}">
      <dgm:prSet/>
      <dgm:spPr/>
      <dgm:t>
        <a:bodyPr/>
        <a:lstStyle/>
        <a:p>
          <a:endParaRPr lang="en-US"/>
        </a:p>
      </dgm:t>
    </dgm:pt>
    <dgm:pt modelId="{54084D52-57E6-4378-86C3-F7A38967A29A}">
      <dgm:prSet custT="1"/>
      <dgm:spPr/>
      <dgm:t>
        <a:bodyPr/>
        <a:lstStyle/>
        <a:p>
          <a:r>
            <a:rPr lang="en-GB" sz="2000" dirty="0"/>
            <a:t>Belief means any religious of philosophical belief and a reference to belief includes a reference to a lack of belief. </a:t>
          </a:r>
          <a:endParaRPr lang="en-US" sz="2000" dirty="0"/>
        </a:p>
      </dgm:t>
    </dgm:pt>
    <dgm:pt modelId="{2109C9A4-BB5F-440D-9431-67360CD6D6D5}" type="parTrans" cxnId="{A045DD73-96E0-48DC-8EEB-52221B9B313A}">
      <dgm:prSet/>
      <dgm:spPr/>
      <dgm:t>
        <a:bodyPr/>
        <a:lstStyle/>
        <a:p>
          <a:endParaRPr lang="en-US"/>
        </a:p>
      </dgm:t>
    </dgm:pt>
    <dgm:pt modelId="{C84A7548-D7C4-4FD1-97BA-19FC56486649}" type="sibTrans" cxnId="{A045DD73-96E0-48DC-8EEB-52221B9B313A}">
      <dgm:prSet/>
      <dgm:spPr/>
      <dgm:t>
        <a:bodyPr/>
        <a:lstStyle/>
        <a:p>
          <a:endParaRPr lang="en-US"/>
        </a:p>
      </dgm:t>
    </dgm:pt>
    <dgm:pt modelId="{07F2FB24-8F25-4810-9CB6-3FB8485AD51C}">
      <dgm:prSet/>
      <dgm:spPr/>
      <dgm:t>
        <a:bodyPr/>
        <a:lstStyle/>
        <a:p>
          <a:r>
            <a:rPr lang="en-GB" i="1" dirty="0"/>
            <a:t>Granger v Nicholson </a:t>
          </a:r>
          <a:r>
            <a:rPr lang="en-GB" dirty="0"/>
            <a:t>(involving ethical veganism) says a philosophical belief means</a:t>
          </a:r>
          <a:r>
            <a:rPr lang="en-GB" i="1" dirty="0"/>
            <a:t>:</a:t>
          </a:r>
          <a:endParaRPr lang="en-US" dirty="0"/>
        </a:p>
      </dgm:t>
    </dgm:pt>
    <dgm:pt modelId="{E6250290-7EF7-45EA-A4C6-2806E86B064E}" type="parTrans" cxnId="{33EFC3F8-34BA-4B3A-B198-8F0D1FECAB54}">
      <dgm:prSet/>
      <dgm:spPr/>
      <dgm:t>
        <a:bodyPr/>
        <a:lstStyle/>
        <a:p>
          <a:endParaRPr lang="en-US"/>
        </a:p>
      </dgm:t>
    </dgm:pt>
    <dgm:pt modelId="{FD99345A-E71C-49C3-B00F-B405F32BDADC}" type="sibTrans" cxnId="{33EFC3F8-34BA-4B3A-B198-8F0D1FECAB54}">
      <dgm:prSet/>
      <dgm:spPr/>
      <dgm:t>
        <a:bodyPr/>
        <a:lstStyle/>
        <a:p>
          <a:endParaRPr lang="en-US"/>
        </a:p>
      </dgm:t>
    </dgm:pt>
    <dgm:pt modelId="{C0A3A0FA-C19E-4D02-A76E-6DD5B92722D5}">
      <dgm:prSet custT="1"/>
      <dgm:spPr/>
      <dgm:t>
        <a:bodyPr/>
        <a:lstStyle/>
        <a:p>
          <a:r>
            <a:rPr lang="en-GB" sz="2000" i="0" dirty="0"/>
            <a:t>A belief, not just an opinion or viewpoint</a:t>
          </a:r>
          <a:endParaRPr lang="en-US" sz="2000" i="0" dirty="0"/>
        </a:p>
      </dgm:t>
    </dgm:pt>
    <dgm:pt modelId="{FCFA5224-4058-4AC2-A36B-42ADE829786C}" type="parTrans" cxnId="{36EF26DF-0353-44B6-AED9-CF79384DFD5E}">
      <dgm:prSet/>
      <dgm:spPr/>
      <dgm:t>
        <a:bodyPr/>
        <a:lstStyle/>
        <a:p>
          <a:endParaRPr lang="en-US"/>
        </a:p>
      </dgm:t>
    </dgm:pt>
    <dgm:pt modelId="{9A61E458-E41D-426B-9C9E-04DE1501F500}" type="sibTrans" cxnId="{36EF26DF-0353-44B6-AED9-CF79384DFD5E}">
      <dgm:prSet/>
      <dgm:spPr/>
      <dgm:t>
        <a:bodyPr/>
        <a:lstStyle/>
        <a:p>
          <a:endParaRPr lang="en-US"/>
        </a:p>
      </dgm:t>
    </dgm:pt>
    <dgm:pt modelId="{3C28A7B8-C96C-4ECE-B334-9CC589555DE3}">
      <dgm:prSet custT="1"/>
      <dgm:spPr/>
      <dgm:t>
        <a:bodyPr/>
        <a:lstStyle/>
        <a:p>
          <a:r>
            <a:rPr lang="en-GB" sz="2000" i="0" dirty="0">
              <a:solidFill>
                <a:schemeClr val="bg2">
                  <a:lumMod val="50000"/>
                </a:schemeClr>
              </a:solidFill>
            </a:rPr>
            <a:t>It relates to weighty and substantial aspect of human life and behaviour</a:t>
          </a:r>
          <a:endParaRPr lang="en-US" sz="2000" i="0" dirty="0">
            <a:solidFill>
              <a:schemeClr val="bg2">
                <a:lumMod val="50000"/>
              </a:schemeClr>
            </a:solidFill>
          </a:endParaRPr>
        </a:p>
      </dgm:t>
    </dgm:pt>
    <dgm:pt modelId="{7639B7B8-057E-43A2-9E4A-8846091AF165}" type="parTrans" cxnId="{B6A2DCB8-D115-421D-A6F9-9CB9A331B2BA}">
      <dgm:prSet/>
      <dgm:spPr/>
      <dgm:t>
        <a:bodyPr/>
        <a:lstStyle/>
        <a:p>
          <a:endParaRPr lang="en-US"/>
        </a:p>
      </dgm:t>
    </dgm:pt>
    <dgm:pt modelId="{641E5768-0B2F-4C3C-A9B8-3A7A47AB6C66}" type="sibTrans" cxnId="{B6A2DCB8-D115-421D-A6F9-9CB9A331B2BA}">
      <dgm:prSet/>
      <dgm:spPr/>
      <dgm:t>
        <a:bodyPr/>
        <a:lstStyle/>
        <a:p>
          <a:endParaRPr lang="en-US"/>
        </a:p>
      </dgm:t>
    </dgm:pt>
    <dgm:pt modelId="{3700C47B-C14F-48B5-A714-421EC43AF843}">
      <dgm:prSet custT="1"/>
      <dgm:spPr/>
      <dgm:t>
        <a:bodyPr/>
        <a:lstStyle/>
        <a:p>
          <a:r>
            <a:rPr lang="en-GB" sz="2000" i="0" dirty="0"/>
            <a:t>It has a minimum level of cogency, seriousness, cohesion and importance</a:t>
          </a:r>
          <a:endParaRPr lang="en-US" sz="2000" i="0" dirty="0"/>
        </a:p>
      </dgm:t>
    </dgm:pt>
    <dgm:pt modelId="{8D33BC1B-B130-495B-AD7C-14E21B3CB6C4}" type="parTrans" cxnId="{CB5439EE-BD30-4D64-9CE7-8E8D7CFC82AB}">
      <dgm:prSet/>
      <dgm:spPr/>
      <dgm:t>
        <a:bodyPr/>
        <a:lstStyle/>
        <a:p>
          <a:endParaRPr lang="en-US"/>
        </a:p>
      </dgm:t>
    </dgm:pt>
    <dgm:pt modelId="{A4FF291D-C41D-4D2F-B7ED-179EE3E87737}" type="sibTrans" cxnId="{CB5439EE-BD30-4D64-9CE7-8E8D7CFC82AB}">
      <dgm:prSet/>
      <dgm:spPr/>
      <dgm:t>
        <a:bodyPr/>
        <a:lstStyle/>
        <a:p>
          <a:endParaRPr lang="en-US"/>
        </a:p>
      </dgm:t>
    </dgm:pt>
    <dgm:pt modelId="{DFB933BB-8D27-4E38-9B04-FDB1928C8DF1}">
      <dgm:prSet custT="1"/>
      <dgm:spPr/>
      <dgm:t>
        <a:bodyPr/>
        <a:lstStyle/>
        <a:p>
          <a:r>
            <a:rPr lang="en-GB" sz="2000" i="0" dirty="0"/>
            <a:t>Is worthy of respect in a democratic society and not incompatible with human dignity and not in conflict with the fundamental rights of others</a:t>
          </a:r>
          <a:endParaRPr lang="en-US" sz="2000" i="0" dirty="0"/>
        </a:p>
      </dgm:t>
    </dgm:pt>
    <dgm:pt modelId="{50B362FE-CDCF-4C4D-94E3-817DAAF3F38B}" type="parTrans" cxnId="{F325C9C4-2BE5-480C-8D6C-EB23F3E4300C}">
      <dgm:prSet/>
      <dgm:spPr/>
      <dgm:t>
        <a:bodyPr/>
        <a:lstStyle/>
        <a:p>
          <a:endParaRPr lang="en-US"/>
        </a:p>
      </dgm:t>
    </dgm:pt>
    <dgm:pt modelId="{305347B3-30D6-494A-9553-79C759E361D0}" type="sibTrans" cxnId="{F325C9C4-2BE5-480C-8D6C-EB23F3E4300C}">
      <dgm:prSet/>
      <dgm:spPr/>
      <dgm:t>
        <a:bodyPr/>
        <a:lstStyle/>
        <a:p>
          <a:endParaRPr lang="en-US"/>
        </a:p>
      </dgm:t>
    </dgm:pt>
    <dgm:pt modelId="{ACD678DA-AA77-4942-9316-921BEED6E631}">
      <dgm:prSet custT="1"/>
      <dgm:spPr/>
      <dgm:t>
        <a:bodyPr/>
        <a:lstStyle/>
        <a:p>
          <a:r>
            <a:rPr lang="en-US" sz="2000" i="0" dirty="0">
              <a:solidFill>
                <a:schemeClr val="bg2">
                  <a:lumMod val="50000"/>
                </a:schemeClr>
              </a:solidFill>
            </a:rPr>
            <a:t>A belief must be genuinely held</a:t>
          </a:r>
        </a:p>
      </dgm:t>
    </dgm:pt>
    <dgm:pt modelId="{612B63A0-5180-4525-A82B-12960F5022D1}" type="parTrans" cxnId="{8B2392FD-CB7B-4C62-85F3-501921B5BE62}">
      <dgm:prSet/>
      <dgm:spPr/>
    </dgm:pt>
    <dgm:pt modelId="{466EB4D9-0BAD-43CA-8564-58C3FE3AC74F}" type="sibTrans" cxnId="{8B2392FD-CB7B-4C62-85F3-501921B5BE62}">
      <dgm:prSet/>
      <dgm:spPr/>
    </dgm:pt>
    <dgm:pt modelId="{B2BECBAF-5E14-4001-9F57-E75E583C1B63}">
      <dgm:prSet custT="1"/>
      <dgm:spPr/>
      <dgm:t>
        <a:bodyPr/>
        <a:lstStyle/>
        <a:p>
          <a:r>
            <a:rPr lang="en-GB" sz="2000" dirty="0"/>
            <a:t>Religion means and a reference to religion includes a reference to a lack of religion</a:t>
          </a:r>
          <a:endParaRPr lang="en-US" sz="2000" dirty="0"/>
        </a:p>
      </dgm:t>
    </dgm:pt>
    <dgm:pt modelId="{C9DB4F6F-7779-40FA-BF69-080A9B89C2EF}" type="parTrans" cxnId="{D8216E2D-3287-4D7D-9531-407482887D1B}">
      <dgm:prSet/>
      <dgm:spPr/>
    </dgm:pt>
    <dgm:pt modelId="{8D95DF23-F795-49E7-8CA3-7643C53C83A4}" type="sibTrans" cxnId="{D8216E2D-3287-4D7D-9531-407482887D1B}">
      <dgm:prSet/>
      <dgm:spPr/>
    </dgm:pt>
    <dgm:pt modelId="{D4E75A2F-11A9-4259-8AF1-75F06296C2E8}" type="pres">
      <dgm:prSet presAssocID="{9ACA2366-4492-4899-A73A-6448331B0F61}" presName="Name0" presStyleCnt="0">
        <dgm:presLayoutVars>
          <dgm:dir/>
          <dgm:animLvl val="lvl"/>
          <dgm:resizeHandles val="exact"/>
        </dgm:presLayoutVars>
      </dgm:prSet>
      <dgm:spPr/>
    </dgm:pt>
    <dgm:pt modelId="{30C79B06-97DA-4FE3-BF84-BBBDD6441360}" type="pres">
      <dgm:prSet presAssocID="{CCB9472C-2EA9-4D55-9050-A9DD34946C73}" presName="linNode" presStyleCnt="0"/>
      <dgm:spPr/>
    </dgm:pt>
    <dgm:pt modelId="{59EB1A7C-FF68-41BC-92C6-9E3568EF77BC}" type="pres">
      <dgm:prSet presAssocID="{CCB9472C-2EA9-4D55-9050-A9DD34946C73}" presName="parentText" presStyleLbl="node1" presStyleIdx="0" presStyleCnt="2" custScaleX="53646">
        <dgm:presLayoutVars>
          <dgm:chMax val="1"/>
          <dgm:bulletEnabled val="1"/>
        </dgm:presLayoutVars>
      </dgm:prSet>
      <dgm:spPr/>
    </dgm:pt>
    <dgm:pt modelId="{1DFB9DE3-CA15-4A55-807E-B78CED9C775C}" type="pres">
      <dgm:prSet presAssocID="{CCB9472C-2EA9-4D55-9050-A9DD34946C73}" presName="descendantText" presStyleLbl="alignAccFollowNode1" presStyleIdx="0" presStyleCnt="2">
        <dgm:presLayoutVars>
          <dgm:bulletEnabled val="1"/>
        </dgm:presLayoutVars>
      </dgm:prSet>
      <dgm:spPr/>
    </dgm:pt>
    <dgm:pt modelId="{2854CD35-B982-4741-954C-DA73C40C1942}" type="pres">
      <dgm:prSet presAssocID="{1C05A256-E9EE-4A95-AE29-001F76D431DE}" presName="sp" presStyleCnt="0"/>
      <dgm:spPr/>
    </dgm:pt>
    <dgm:pt modelId="{4839411A-BC1B-45DA-82E6-A20E3808544F}" type="pres">
      <dgm:prSet presAssocID="{07F2FB24-8F25-4810-9CB6-3FB8485AD51C}" presName="linNode" presStyleCnt="0"/>
      <dgm:spPr/>
    </dgm:pt>
    <dgm:pt modelId="{3566C39D-5DB6-42EF-8E58-4CBF5254FB99}" type="pres">
      <dgm:prSet presAssocID="{07F2FB24-8F25-4810-9CB6-3FB8485AD51C}" presName="parentText" presStyleLbl="node1" presStyleIdx="1" presStyleCnt="2" custScaleX="65977">
        <dgm:presLayoutVars>
          <dgm:chMax val="1"/>
          <dgm:bulletEnabled val="1"/>
        </dgm:presLayoutVars>
      </dgm:prSet>
      <dgm:spPr/>
    </dgm:pt>
    <dgm:pt modelId="{6B1554D7-0A5D-4C44-A2A9-BF3F119F818E}" type="pres">
      <dgm:prSet presAssocID="{07F2FB24-8F25-4810-9CB6-3FB8485AD51C}" presName="descendantText" presStyleLbl="alignAccFollowNode1" presStyleIdx="1" presStyleCnt="2" custScaleX="104141" custScaleY="124297">
        <dgm:presLayoutVars>
          <dgm:bulletEnabled val="1"/>
        </dgm:presLayoutVars>
      </dgm:prSet>
      <dgm:spPr/>
    </dgm:pt>
  </dgm:ptLst>
  <dgm:cxnLst>
    <dgm:cxn modelId="{FE1DEB0F-1556-4CED-83CA-E633E0E865F7}" type="presOf" srcId="{9ACA2366-4492-4899-A73A-6448331B0F61}" destId="{D4E75A2F-11A9-4259-8AF1-75F06296C2E8}" srcOrd="0" destOrd="0" presId="urn:microsoft.com/office/officeart/2005/8/layout/vList5"/>
    <dgm:cxn modelId="{D8216E2D-3287-4D7D-9531-407482887D1B}" srcId="{CCB9472C-2EA9-4D55-9050-A9DD34946C73}" destId="{B2BECBAF-5E14-4001-9F57-E75E583C1B63}" srcOrd="1" destOrd="0" parTransId="{C9DB4F6F-7779-40FA-BF69-080A9B89C2EF}" sibTransId="{8D95DF23-F795-49E7-8CA3-7643C53C83A4}"/>
    <dgm:cxn modelId="{04CD6931-4483-429C-9CB3-89180A61DA8A}" type="presOf" srcId="{54084D52-57E6-4378-86C3-F7A38967A29A}" destId="{1DFB9DE3-CA15-4A55-807E-B78CED9C775C}" srcOrd="0" destOrd="2" presId="urn:microsoft.com/office/officeart/2005/8/layout/vList5"/>
    <dgm:cxn modelId="{30446A36-0115-4A8A-B03C-1DAF8D596A10}" srcId="{9ACA2366-4492-4899-A73A-6448331B0F61}" destId="{CCB9472C-2EA9-4D55-9050-A9DD34946C73}" srcOrd="0" destOrd="0" parTransId="{9BCFAED3-5069-4607-B808-22F5BAAC27F4}" sibTransId="{1C05A256-E9EE-4A95-AE29-001F76D431DE}"/>
    <dgm:cxn modelId="{9C792F3E-5235-4E3C-A265-B5D3719F5655}" srcId="{CCB9472C-2EA9-4D55-9050-A9DD34946C73}" destId="{629ECDCE-78B3-4F8B-BA5B-B39873F75E73}" srcOrd="0" destOrd="0" parTransId="{FA666AA5-A185-44D4-B7AF-0F4583B0888D}" sibTransId="{1B44E572-A13C-4552-B7F9-6870C867B315}"/>
    <dgm:cxn modelId="{5C26D85B-147A-4962-A95C-658A0F73900C}" type="presOf" srcId="{07F2FB24-8F25-4810-9CB6-3FB8485AD51C}" destId="{3566C39D-5DB6-42EF-8E58-4CBF5254FB99}" srcOrd="0" destOrd="0" presId="urn:microsoft.com/office/officeart/2005/8/layout/vList5"/>
    <dgm:cxn modelId="{E883AB6B-2FEB-4B7A-9B9B-33974983E54C}" type="presOf" srcId="{3C28A7B8-C96C-4ECE-B334-9CC589555DE3}" destId="{6B1554D7-0A5D-4C44-A2A9-BF3F119F818E}" srcOrd="0" destOrd="2" presId="urn:microsoft.com/office/officeart/2005/8/layout/vList5"/>
    <dgm:cxn modelId="{6996E751-BA14-4975-A683-E9679A935FE0}" type="presOf" srcId="{ACD678DA-AA77-4942-9316-921BEED6E631}" destId="{6B1554D7-0A5D-4C44-A2A9-BF3F119F818E}" srcOrd="0" destOrd="0" presId="urn:microsoft.com/office/officeart/2005/8/layout/vList5"/>
    <dgm:cxn modelId="{A045DD73-96E0-48DC-8EEB-52221B9B313A}" srcId="{CCB9472C-2EA9-4D55-9050-A9DD34946C73}" destId="{54084D52-57E6-4378-86C3-F7A38967A29A}" srcOrd="2" destOrd="0" parTransId="{2109C9A4-BB5F-440D-9431-67360CD6D6D5}" sibTransId="{C84A7548-D7C4-4FD1-97BA-19FC56486649}"/>
    <dgm:cxn modelId="{17C4E577-4FE6-4E16-9E48-CF2A49B5E3ED}" type="presOf" srcId="{C0A3A0FA-C19E-4D02-A76E-6DD5B92722D5}" destId="{6B1554D7-0A5D-4C44-A2A9-BF3F119F818E}" srcOrd="0" destOrd="1" presId="urn:microsoft.com/office/officeart/2005/8/layout/vList5"/>
    <dgm:cxn modelId="{3120D787-1049-417D-9DB6-4EAF29B34EC8}" type="presOf" srcId="{DFB933BB-8D27-4E38-9B04-FDB1928C8DF1}" destId="{6B1554D7-0A5D-4C44-A2A9-BF3F119F818E}" srcOrd="0" destOrd="4" presId="urn:microsoft.com/office/officeart/2005/8/layout/vList5"/>
    <dgm:cxn modelId="{4DB2338C-8BCE-4189-888F-A6D387366A34}" type="presOf" srcId="{CCB9472C-2EA9-4D55-9050-A9DD34946C73}" destId="{59EB1A7C-FF68-41BC-92C6-9E3568EF77BC}" srcOrd="0" destOrd="0" presId="urn:microsoft.com/office/officeart/2005/8/layout/vList5"/>
    <dgm:cxn modelId="{B6A2DCB8-D115-421D-A6F9-9CB9A331B2BA}" srcId="{07F2FB24-8F25-4810-9CB6-3FB8485AD51C}" destId="{3C28A7B8-C96C-4ECE-B334-9CC589555DE3}" srcOrd="2" destOrd="0" parTransId="{7639B7B8-057E-43A2-9E4A-8846091AF165}" sibTransId="{641E5768-0B2F-4C3C-A9B8-3A7A47AB6C66}"/>
    <dgm:cxn modelId="{FB7064BE-BBB2-43A8-8957-DB8CD94B003D}" type="presOf" srcId="{B2BECBAF-5E14-4001-9F57-E75E583C1B63}" destId="{1DFB9DE3-CA15-4A55-807E-B78CED9C775C}" srcOrd="0" destOrd="1" presId="urn:microsoft.com/office/officeart/2005/8/layout/vList5"/>
    <dgm:cxn modelId="{F325C9C4-2BE5-480C-8D6C-EB23F3E4300C}" srcId="{07F2FB24-8F25-4810-9CB6-3FB8485AD51C}" destId="{DFB933BB-8D27-4E38-9B04-FDB1928C8DF1}" srcOrd="4" destOrd="0" parTransId="{50B362FE-CDCF-4C4D-94E3-817DAAF3F38B}" sibTransId="{305347B3-30D6-494A-9553-79C759E361D0}"/>
    <dgm:cxn modelId="{68362FC5-10F3-41E9-B333-11B680491BE5}" type="presOf" srcId="{3700C47B-C14F-48B5-A714-421EC43AF843}" destId="{6B1554D7-0A5D-4C44-A2A9-BF3F119F818E}" srcOrd="0" destOrd="3" presId="urn:microsoft.com/office/officeart/2005/8/layout/vList5"/>
    <dgm:cxn modelId="{6CF5F4C5-8E89-4F87-A7C0-8BC84F064B2B}" type="presOf" srcId="{629ECDCE-78B3-4F8B-BA5B-B39873F75E73}" destId="{1DFB9DE3-CA15-4A55-807E-B78CED9C775C}" srcOrd="0" destOrd="0" presId="urn:microsoft.com/office/officeart/2005/8/layout/vList5"/>
    <dgm:cxn modelId="{36EF26DF-0353-44B6-AED9-CF79384DFD5E}" srcId="{07F2FB24-8F25-4810-9CB6-3FB8485AD51C}" destId="{C0A3A0FA-C19E-4D02-A76E-6DD5B92722D5}" srcOrd="1" destOrd="0" parTransId="{FCFA5224-4058-4AC2-A36B-42ADE829786C}" sibTransId="{9A61E458-E41D-426B-9C9E-04DE1501F500}"/>
    <dgm:cxn modelId="{CB5439EE-BD30-4D64-9CE7-8E8D7CFC82AB}" srcId="{07F2FB24-8F25-4810-9CB6-3FB8485AD51C}" destId="{3700C47B-C14F-48B5-A714-421EC43AF843}" srcOrd="3" destOrd="0" parTransId="{8D33BC1B-B130-495B-AD7C-14E21B3CB6C4}" sibTransId="{A4FF291D-C41D-4D2F-B7ED-179EE3E87737}"/>
    <dgm:cxn modelId="{33EFC3F8-34BA-4B3A-B198-8F0D1FECAB54}" srcId="{9ACA2366-4492-4899-A73A-6448331B0F61}" destId="{07F2FB24-8F25-4810-9CB6-3FB8485AD51C}" srcOrd="1" destOrd="0" parTransId="{E6250290-7EF7-45EA-A4C6-2806E86B064E}" sibTransId="{FD99345A-E71C-49C3-B00F-B405F32BDADC}"/>
    <dgm:cxn modelId="{8B2392FD-CB7B-4C62-85F3-501921B5BE62}" srcId="{07F2FB24-8F25-4810-9CB6-3FB8485AD51C}" destId="{ACD678DA-AA77-4942-9316-921BEED6E631}" srcOrd="0" destOrd="0" parTransId="{612B63A0-5180-4525-A82B-12960F5022D1}" sibTransId="{466EB4D9-0BAD-43CA-8564-58C3FE3AC74F}"/>
    <dgm:cxn modelId="{1760C3F7-5B85-463A-95FD-89C99641F092}" type="presParOf" srcId="{D4E75A2F-11A9-4259-8AF1-75F06296C2E8}" destId="{30C79B06-97DA-4FE3-BF84-BBBDD6441360}" srcOrd="0" destOrd="0" presId="urn:microsoft.com/office/officeart/2005/8/layout/vList5"/>
    <dgm:cxn modelId="{765B3079-FD07-4CB3-B7CD-B8A02BEE9A71}" type="presParOf" srcId="{30C79B06-97DA-4FE3-BF84-BBBDD6441360}" destId="{59EB1A7C-FF68-41BC-92C6-9E3568EF77BC}" srcOrd="0" destOrd="0" presId="urn:microsoft.com/office/officeart/2005/8/layout/vList5"/>
    <dgm:cxn modelId="{D32499FB-48A9-45FB-AB23-0F395FA85E00}" type="presParOf" srcId="{30C79B06-97DA-4FE3-BF84-BBBDD6441360}" destId="{1DFB9DE3-CA15-4A55-807E-B78CED9C775C}" srcOrd="1" destOrd="0" presId="urn:microsoft.com/office/officeart/2005/8/layout/vList5"/>
    <dgm:cxn modelId="{82B6E21E-BD83-44FA-ADBB-9493A93200FA}" type="presParOf" srcId="{D4E75A2F-11A9-4259-8AF1-75F06296C2E8}" destId="{2854CD35-B982-4741-954C-DA73C40C1942}" srcOrd="1" destOrd="0" presId="urn:microsoft.com/office/officeart/2005/8/layout/vList5"/>
    <dgm:cxn modelId="{FBA43300-7BB0-4E21-88A6-68B02B7D9318}" type="presParOf" srcId="{D4E75A2F-11A9-4259-8AF1-75F06296C2E8}" destId="{4839411A-BC1B-45DA-82E6-A20E3808544F}" srcOrd="2" destOrd="0" presId="urn:microsoft.com/office/officeart/2005/8/layout/vList5"/>
    <dgm:cxn modelId="{4AC12CBC-23DE-4391-A33E-81DE90290C0B}" type="presParOf" srcId="{4839411A-BC1B-45DA-82E6-A20E3808544F}" destId="{3566C39D-5DB6-42EF-8E58-4CBF5254FB99}" srcOrd="0" destOrd="0" presId="urn:microsoft.com/office/officeart/2005/8/layout/vList5"/>
    <dgm:cxn modelId="{DA945E6B-8D8C-49B6-A8F1-8D36518BBFBD}" type="presParOf" srcId="{4839411A-BC1B-45DA-82E6-A20E3808544F}" destId="{6B1554D7-0A5D-4C44-A2A9-BF3F119F818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D6FFF0-B62C-4DDD-A680-1C1D3306F79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0E5A8275-2CFB-4F06-BAAC-D35A3D34B61E}">
      <dgm:prSet/>
      <dgm:spPr/>
      <dgm:t>
        <a:bodyPr/>
        <a:lstStyle/>
        <a:p>
          <a:r>
            <a:rPr lang="en-GB" dirty="0"/>
            <a:t>The case is first instance (not appellate) so not binding on other Employment Tribunals</a:t>
          </a:r>
          <a:endParaRPr lang="en-US" dirty="0"/>
        </a:p>
      </dgm:t>
    </dgm:pt>
    <dgm:pt modelId="{BC54E362-7D38-4A51-8052-AD2686956106}" type="parTrans" cxnId="{E01D8A0B-8D3C-499D-8972-4E65D4A64C19}">
      <dgm:prSet/>
      <dgm:spPr/>
      <dgm:t>
        <a:bodyPr/>
        <a:lstStyle/>
        <a:p>
          <a:endParaRPr lang="en-US"/>
        </a:p>
      </dgm:t>
    </dgm:pt>
    <dgm:pt modelId="{CDA5116D-04C0-4DF8-9D7C-2F04F0EFB291}" type="sibTrans" cxnId="{E01D8A0B-8D3C-499D-8972-4E65D4A64C19}">
      <dgm:prSet/>
      <dgm:spPr/>
      <dgm:t>
        <a:bodyPr/>
        <a:lstStyle/>
        <a:p>
          <a:endParaRPr lang="en-US"/>
        </a:p>
      </dgm:t>
    </dgm:pt>
    <dgm:pt modelId="{6A9C9423-1C02-4901-9408-C37215728A58}">
      <dgm:prSet/>
      <dgm:spPr/>
      <dgm:t>
        <a:bodyPr/>
        <a:lstStyle/>
        <a:p>
          <a:r>
            <a:rPr lang="en-GB" dirty="0"/>
            <a:t>The obvious battle (that anti-Zionism is anti-Semitism) was conceded by the University. It can be fought in the next case</a:t>
          </a:r>
          <a:endParaRPr lang="en-US" dirty="0"/>
        </a:p>
      </dgm:t>
    </dgm:pt>
    <dgm:pt modelId="{03F56254-C51A-40F5-9C80-5C1788716A87}" type="parTrans" cxnId="{C88DE15E-7B7B-4631-890D-F25CD11B8116}">
      <dgm:prSet/>
      <dgm:spPr/>
      <dgm:t>
        <a:bodyPr/>
        <a:lstStyle/>
        <a:p>
          <a:endParaRPr lang="en-US"/>
        </a:p>
      </dgm:t>
    </dgm:pt>
    <dgm:pt modelId="{878C3358-982F-4860-AC97-77C3AAE3D925}" type="sibTrans" cxnId="{C88DE15E-7B7B-4631-890D-F25CD11B8116}">
      <dgm:prSet/>
      <dgm:spPr/>
      <dgm:t>
        <a:bodyPr/>
        <a:lstStyle/>
        <a:p>
          <a:endParaRPr lang="en-US"/>
        </a:p>
      </dgm:t>
    </dgm:pt>
    <dgm:pt modelId="{2D4635D9-4322-4E76-A976-D209B831E41B}">
      <dgm:prSet/>
      <dgm:spPr/>
      <dgm:t>
        <a:bodyPr/>
        <a:lstStyle/>
        <a:p>
          <a:r>
            <a:rPr lang="en-GB" dirty="0"/>
            <a:t>The importance of academic freedom and freedom of speech would not receive the same emphasis in a non-academic environment</a:t>
          </a:r>
          <a:endParaRPr lang="en-US" dirty="0"/>
        </a:p>
      </dgm:t>
    </dgm:pt>
    <dgm:pt modelId="{725AFCB4-D7C9-41F6-8385-87074E7A0DE6}" type="parTrans" cxnId="{531D67B7-67D9-4345-8A6C-0D254A2937BC}">
      <dgm:prSet/>
      <dgm:spPr/>
      <dgm:t>
        <a:bodyPr/>
        <a:lstStyle/>
        <a:p>
          <a:endParaRPr lang="en-US"/>
        </a:p>
      </dgm:t>
    </dgm:pt>
    <dgm:pt modelId="{6994FAE7-8C6A-4933-8B03-6B39B885E185}" type="sibTrans" cxnId="{531D67B7-67D9-4345-8A6C-0D254A2937BC}">
      <dgm:prSet/>
      <dgm:spPr/>
      <dgm:t>
        <a:bodyPr/>
        <a:lstStyle/>
        <a:p>
          <a:endParaRPr lang="en-US"/>
        </a:p>
      </dgm:t>
    </dgm:pt>
    <dgm:pt modelId="{A6A4D6B9-932A-48F8-AD73-E676597A225A}">
      <dgm:prSet/>
      <dgm:spPr/>
      <dgm:t>
        <a:bodyPr/>
        <a:lstStyle/>
        <a:p>
          <a:r>
            <a:rPr lang="en-GB" dirty="0"/>
            <a:t>The battle can still be fought and won in the workplace</a:t>
          </a:r>
          <a:endParaRPr lang="en-US" dirty="0"/>
        </a:p>
      </dgm:t>
    </dgm:pt>
    <dgm:pt modelId="{A46440BF-0BFB-4E78-A48B-B002285CFED8}" type="parTrans" cxnId="{6202C97F-FF11-4F9E-93FE-C12A12839BBC}">
      <dgm:prSet/>
      <dgm:spPr/>
      <dgm:t>
        <a:bodyPr/>
        <a:lstStyle/>
        <a:p>
          <a:endParaRPr lang="en-US"/>
        </a:p>
      </dgm:t>
    </dgm:pt>
    <dgm:pt modelId="{428F90CB-01BC-4FF5-B486-5F05CC91EF73}" type="sibTrans" cxnId="{6202C97F-FF11-4F9E-93FE-C12A12839BBC}">
      <dgm:prSet/>
      <dgm:spPr/>
      <dgm:t>
        <a:bodyPr/>
        <a:lstStyle/>
        <a:p>
          <a:endParaRPr lang="en-US"/>
        </a:p>
      </dgm:t>
    </dgm:pt>
    <dgm:pt modelId="{DFFE1715-5302-486D-BFFA-182361ADADD6}">
      <dgm:prSet/>
      <dgm:spPr/>
      <dgm:t>
        <a:bodyPr/>
        <a:lstStyle/>
        <a:p>
          <a:r>
            <a:rPr lang="en-GB" dirty="0"/>
            <a:t>Remember, Zionists could just as likely be in the position of seeking the protection of the law, as trying to limit it, so ironically, an attempt to save this case on appeal may make the law, overall, worse for Jews, not better. </a:t>
          </a:r>
          <a:endParaRPr lang="en-US" dirty="0"/>
        </a:p>
      </dgm:t>
    </dgm:pt>
    <dgm:pt modelId="{0E68DC8E-B460-499A-8BA9-E4D82D2B5C8F}" type="parTrans" cxnId="{49D82553-FAB2-465B-B694-5D303300E5F2}">
      <dgm:prSet/>
      <dgm:spPr/>
      <dgm:t>
        <a:bodyPr/>
        <a:lstStyle/>
        <a:p>
          <a:endParaRPr lang="en-US"/>
        </a:p>
      </dgm:t>
    </dgm:pt>
    <dgm:pt modelId="{4E464CFA-619F-48CC-80B3-23B7B3B1D2E9}" type="sibTrans" cxnId="{49D82553-FAB2-465B-B694-5D303300E5F2}">
      <dgm:prSet/>
      <dgm:spPr/>
      <dgm:t>
        <a:bodyPr/>
        <a:lstStyle/>
        <a:p>
          <a:endParaRPr lang="en-US"/>
        </a:p>
      </dgm:t>
    </dgm:pt>
    <dgm:pt modelId="{FDDE2A3C-C43C-4607-BA3D-77DBEF8724F6}" type="pres">
      <dgm:prSet presAssocID="{EBD6FFF0-B62C-4DDD-A680-1C1D3306F79B}" presName="linear" presStyleCnt="0">
        <dgm:presLayoutVars>
          <dgm:animLvl val="lvl"/>
          <dgm:resizeHandles val="exact"/>
        </dgm:presLayoutVars>
      </dgm:prSet>
      <dgm:spPr/>
    </dgm:pt>
    <dgm:pt modelId="{6C969AE4-843A-4703-A4BC-0EFF8D77A49E}" type="pres">
      <dgm:prSet presAssocID="{0E5A8275-2CFB-4F06-BAAC-D35A3D34B61E}" presName="parentText" presStyleLbl="node1" presStyleIdx="0" presStyleCnt="5">
        <dgm:presLayoutVars>
          <dgm:chMax val="0"/>
          <dgm:bulletEnabled val="1"/>
        </dgm:presLayoutVars>
      </dgm:prSet>
      <dgm:spPr/>
    </dgm:pt>
    <dgm:pt modelId="{86AB4A2D-0E85-46F9-980C-56DF44045610}" type="pres">
      <dgm:prSet presAssocID="{CDA5116D-04C0-4DF8-9D7C-2F04F0EFB291}" presName="spacer" presStyleCnt="0"/>
      <dgm:spPr/>
    </dgm:pt>
    <dgm:pt modelId="{F1D72138-946A-42F9-A143-12B677CF85E7}" type="pres">
      <dgm:prSet presAssocID="{6A9C9423-1C02-4901-9408-C37215728A58}" presName="parentText" presStyleLbl="node1" presStyleIdx="1" presStyleCnt="5">
        <dgm:presLayoutVars>
          <dgm:chMax val="0"/>
          <dgm:bulletEnabled val="1"/>
        </dgm:presLayoutVars>
      </dgm:prSet>
      <dgm:spPr/>
    </dgm:pt>
    <dgm:pt modelId="{F47E5AEC-EE10-4C8E-B0E8-A694C5273FCE}" type="pres">
      <dgm:prSet presAssocID="{878C3358-982F-4860-AC97-77C3AAE3D925}" presName="spacer" presStyleCnt="0"/>
      <dgm:spPr/>
    </dgm:pt>
    <dgm:pt modelId="{DE889BDD-6948-4D60-9FC9-1FE2DB63669C}" type="pres">
      <dgm:prSet presAssocID="{2D4635D9-4322-4E76-A976-D209B831E41B}" presName="parentText" presStyleLbl="node1" presStyleIdx="2" presStyleCnt="5">
        <dgm:presLayoutVars>
          <dgm:chMax val="0"/>
          <dgm:bulletEnabled val="1"/>
        </dgm:presLayoutVars>
      </dgm:prSet>
      <dgm:spPr/>
    </dgm:pt>
    <dgm:pt modelId="{B8E6F063-7953-4E7F-A547-DC5A67D35DDF}" type="pres">
      <dgm:prSet presAssocID="{6994FAE7-8C6A-4933-8B03-6B39B885E185}" presName="spacer" presStyleCnt="0"/>
      <dgm:spPr/>
    </dgm:pt>
    <dgm:pt modelId="{48918F12-635C-47E3-B86F-11C57606EAC2}" type="pres">
      <dgm:prSet presAssocID="{A6A4D6B9-932A-48F8-AD73-E676597A225A}" presName="parentText" presStyleLbl="node1" presStyleIdx="3" presStyleCnt="5">
        <dgm:presLayoutVars>
          <dgm:chMax val="0"/>
          <dgm:bulletEnabled val="1"/>
        </dgm:presLayoutVars>
      </dgm:prSet>
      <dgm:spPr/>
    </dgm:pt>
    <dgm:pt modelId="{C82F56E2-DACD-490C-B34F-0BC6B8A78C8B}" type="pres">
      <dgm:prSet presAssocID="{428F90CB-01BC-4FF5-B486-5F05CC91EF73}" presName="spacer" presStyleCnt="0"/>
      <dgm:spPr/>
    </dgm:pt>
    <dgm:pt modelId="{E357AE0A-4A93-4073-8D00-A2660286729A}" type="pres">
      <dgm:prSet presAssocID="{DFFE1715-5302-486D-BFFA-182361ADADD6}" presName="parentText" presStyleLbl="node1" presStyleIdx="4" presStyleCnt="5">
        <dgm:presLayoutVars>
          <dgm:chMax val="0"/>
          <dgm:bulletEnabled val="1"/>
        </dgm:presLayoutVars>
      </dgm:prSet>
      <dgm:spPr/>
    </dgm:pt>
  </dgm:ptLst>
  <dgm:cxnLst>
    <dgm:cxn modelId="{E01D8A0B-8D3C-499D-8972-4E65D4A64C19}" srcId="{EBD6FFF0-B62C-4DDD-A680-1C1D3306F79B}" destId="{0E5A8275-2CFB-4F06-BAAC-D35A3D34B61E}" srcOrd="0" destOrd="0" parTransId="{BC54E362-7D38-4A51-8052-AD2686956106}" sibTransId="{CDA5116D-04C0-4DF8-9D7C-2F04F0EFB291}"/>
    <dgm:cxn modelId="{0505C20D-8EB6-4FC2-B7AD-B6059BB7FF7E}" type="presOf" srcId="{A6A4D6B9-932A-48F8-AD73-E676597A225A}" destId="{48918F12-635C-47E3-B86F-11C57606EAC2}" srcOrd="0" destOrd="0" presId="urn:microsoft.com/office/officeart/2005/8/layout/vList2"/>
    <dgm:cxn modelId="{C88DE15E-7B7B-4631-890D-F25CD11B8116}" srcId="{EBD6FFF0-B62C-4DDD-A680-1C1D3306F79B}" destId="{6A9C9423-1C02-4901-9408-C37215728A58}" srcOrd="1" destOrd="0" parTransId="{03F56254-C51A-40F5-9C80-5C1788716A87}" sibTransId="{878C3358-982F-4860-AC97-77C3AAE3D925}"/>
    <dgm:cxn modelId="{7CC26162-763D-4253-B463-BC48C8631B6B}" type="presOf" srcId="{DFFE1715-5302-486D-BFFA-182361ADADD6}" destId="{E357AE0A-4A93-4073-8D00-A2660286729A}" srcOrd="0" destOrd="0" presId="urn:microsoft.com/office/officeart/2005/8/layout/vList2"/>
    <dgm:cxn modelId="{92943868-905D-4FE4-A146-219E8B9A0FFF}" type="presOf" srcId="{0E5A8275-2CFB-4F06-BAAC-D35A3D34B61E}" destId="{6C969AE4-843A-4703-A4BC-0EFF8D77A49E}" srcOrd="0" destOrd="0" presId="urn:microsoft.com/office/officeart/2005/8/layout/vList2"/>
    <dgm:cxn modelId="{49D82553-FAB2-465B-B694-5D303300E5F2}" srcId="{EBD6FFF0-B62C-4DDD-A680-1C1D3306F79B}" destId="{DFFE1715-5302-486D-BFFA-182361ADADD6}" srcOrd="4" destOrd="0" parTransId="{0E68DC8E-B460-499A-8BA9-E4D82D2B5C8F}" sibTransId="{4E464CFA-619F-48CC-80B3-23B7B3B1D2E9}"/>
    <dgm:cxn modelId="{6202C97F-FF11-4F9E-93FE-C12A12839BBC}" srcId="{EBD6FFF0-B62C-4DDD-A680-1C1D3306F79B}" destId="{A6A4D6B9-932A-48F8-AD73-E676597A225A}" srcOrd="3" destOrd="0" parTransId="{A46440BF-0BFB-4E78-A48B-B002285CFED8}" sibTransId="{428F90CB-01BC-4FF5-B486-5F05CC91EF73}"/>
    <dgm:cxn modelId="{B8C74E84-E68B-49C9-BDB8-54AC2E8C3B00}" type="presOf" srcId="{2D4635D9-4322-4E76-A976-D209B831E41B}" destId="{DE889BDD-6948-4D60-9FC9-1FE2DB63669C}" srcOrd="0" destOrd="0" presId="urn:microsoft.com/office/officeart/2005/8/layout/vList2"/>
    <dgm:cxn modelId="{16A67C94-F386-4339-AA7B-81FFBEC62DA2}" type="presOf" srcId="{EBD6FFF0-B62C-4DDD-A680-1C1D3306F79B}" destId="{FDDE2A3C-C43C-4607-BA3D-77DBEF8724F6}" srcOrd="0" destOrd="0" presId="urn:microsoft.com/office/officeart/2005/8/layout/vList2"/>
    <dgm:cxn modelId="{531D67B7-67D9-4345-8A6C-0D254A2937BC}" srcId="{EBD6FFF0-B62C-4DDD-A680-1C1D3306F79B}" destId="{2D4635D9-4322-4E76-A976-D209B831E41B}" srcOrd="2" destOrd="0" parTransId="{725AFCB4-D7C9-41F6-8385-87074E7A0DE6}" sibTransId="{6994FAE7-8C6A-4933-8B03-6B39B885E185}"/>
    <dgm:cxn modelId="{C281D1F6-E3F7-4C71-8B68-59BBD8DB6DA1}" type="presOf" srcId="{6A9C9423-1C02-4901-9408-C37215728A58}" destId="{F1D72138-946A-42F9-A143-12B677CF85E7}" srcOrd="0" destOrd="0" presId="urn:microsoft.com/office/officeart/2005/8/layout/vList2"/>
    <dgm:cxn modelId="{1CA9668C-0960-4E8F-BFAC-5E8435903B65}" type="presParOf" srcId="{FDDE2A3C-C43C-4607-BA3D-77DBEF8724F6}" destId="{6C969AE4-843A-4703-A4BC-0EFF8D77A49E}" srcOrd="0" destOrd="0" presId="urn:microsoft.com/office/officeart/2005/8/layout/vList2"/>
    <dgm:cxn modelId="{F368A750-66A2-4B62-98F7-A1D62B974F74}" type="presParOf" srcId="{FDDE2A3C-C43C-4607-BA3D-77DBEF8724F6}" destId="{86AB4A2D-0E85-46F9-980C-56DF44045610}" srcOrd="1" destOrd="0" presId="urn:microsoft.com/office/officeart/2005/8/layout/vList2"/>
    <dgm:cxn modelId="{67F04CE9-AFC4-449D-B750-755FE1B7D379}" type="presParOf" srcId="{FDDE2A3C-C43C-4607-BA3D-77DBEF8724F6}" destId="{F1D72138-946A-42F9-A143-12B677CF85E7}" srcOrd="2" destOrd="0" presId="urn:microsoft.com/office/officeart/2005/8/layout/vList2"/>
    <dgm:cxn modelId="{A44C0C1C-9C48-4B38-BE41-A63EC2BF3446}" type="presParOf" srcId="{FDDE2A3C-C43C-4607-BA3D-77DBEF8724F6}" destId="{F47E5AEC-EE10-4C8E-B0E8-A694C5273FCE}" srcOrd="3" destOrd="0" presId="urn:microsoft.com/office/officeart/2005/8/layout/vList2"/>
    <dgm:cxn modelId="{4570D574-06B8-4757-97F9-23F2C266EF1F}" type="presParOf" srcId="{FDDE2A3C-C43C-4607-BA3D-77DBEF8724F6}" destId="{DE889BDD-6948-4D60-9FC9-1FE2DB63669C}" srcOrd="4" destOrd="0" presId="urn:microsoft.com/office/officeart/2005/8/layout/vList2"/>
    <dgm:cxn modelId="{6EDB69D0-C57E-4805-83DA-EBE2467272AE}" type="presParOf" srcId="{FDDE2A3C-C43C-4607-BA3D-77DBEF8724F6}" destId="{B8E6F063-7953-4E7F-A547-DC5A67D35DDF}" srcOrd="5" destOrd="0" presId="urn:microsoft.com/office/officeart/2005/8/layout/vList2"/>
    <dgm:cxn modelId="{4BE8BB25-59D3-4C46-90F9-F69E9D729CFC}" type="presParOf" srcId="{FDDE2A3C-C43C-4607-BA3D-77DBEF8724F6}" destId="{48918F12-635C-47E3-B86F-11C57606EAC2}" srcOrd="6" destOrd="0" presId="urn:microsoft.com/office/officeart/2005/8/layout/vList2"/>
    <dgm:cxn modelId="{A82F4676-2EFC-464C-9B83-79905E352F75}" type="presParOf" srcId="{FDDE2A3C-C43C-4607-BA3D-77DBEF8724F6}" destId="{C82F56E2-DACD-490C-B34F-0BC6B8A78C8B}" srcOrd="7" destOrd="0" presId="urn:microsoft.com/office/officeart/2005/8/layout/vList2"/>
    <dgm:cxn modelId="{99C0A012-9AA2-490F-8FC6-0AD55E7543B2}" type="presParOf" srcId="{FDDE2A3C-C43C-4607-BA3D-77DBEF8724F6}" destId="{E357AE0A-4A93-4073-8D00-A2660286729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20D1BA-4EDA-46DD-8EC9-4129243E9FB2}">
      <dsp:nvSpPr>
        <dsp:cNvPr id="0" name=""/>
        <dsp:cNvSpPr/>
      </dsp:nvSpPr>
      <dsp:spPr>
        <a:xfrm>
          <a:off x="0" y="42799"/>
          <a:ext cx="6666833" cy="12729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Employment solicitor, qualified in 1995</a:t>
          </a:r>
          <a:endParaRPr lang="en-US" sz="3200" kern="1200" dirty="0"/>
        </a:p>
      </dsp:txBody>
      <dsp:txXfrm>
        <a:off x="62141" y="104940"/>
        <a:ext cx="6542551" cy="1148678"/>
      </dsp:txXfrm>
    </dsp:sp>
    <dsp:sp modelId="{F37CCCA8-EA40-48E2-A19C-540134FE4B79}">
      <dsp:nvSpPr>
        <dsp:cNvPr id="0" name=""/>
        <dsp:cNvSpPr/>
      </dsp:nvSpPr>
      <dsp:spPr>
        <a:xfrm>
          <a:off x="0" y="1407919"/>
          <a:ext cx="6666833" cy="1272960"/>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Former Chair of the Employment Lawyers Association</a:t>
          </a:r>
          <a:endParaRPr lang="en-US" sz="3200" kern="1200" dirty="0"/>
        </a:p>
      </dsp:txBody>
      <dsp:txXfrm>
        <a:off x="62141" y="1470060"/>
        <a:ext cx="6542551" cy="1148678"/>
      </dsp:txXfrm>
    </dsp:sp>
    <dsp:sp modelId="{EF29B59A-A049-4978-9944-D22868CAF1E0}">
      <dsp:nvSpPr>
        <dsp:cNvPr id="0" name=""/>
        <dsp:cNvSpPr/>
      </dsp:nvSpPr>
      <dsp:spPr>
        <a:xfrm>
          <a:off x="0" y="2773040"/>
          <a:ext cx="6666833" cy="1272960"/>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Tier One ranked for 12 years in Chambers and Legal 500</a:t>
          </a:r>
          <a:endParaRPr lang="en-US" sz="3200" kern="1200" dirty="0"/>
        </a:p>
      </dsp:txBody>
      <dsp:txXfrm>
        <a:off x="62141" y="2835181"/>
        <a:ext cx="6542551" cy="1148678"/>
      </dsp:txXfrm>
    </dsp:sp>
    <dsp:sp modelId="{63FD1569-AEF9-4224-9674-7E2D0B2E8CF8}">
      <dsp:nvSpPr>
        <dsp:cNvPr id="0" name=""/>
        <dsp:cNvSpPr/>
      </dsp:nvSpPr>
      <dsp:spPr>
        <a:xfrm>
          <a:off x="0" y="4138160"/>
          <a:ext cx="6666833" cy="127296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No involvement in the case but know lots of the lawyers involved.</a:t>
          </a:r>
          <a:endParaRPr lang="en-US" sz="3200" kern="1200" dirty="0"/>
        </a:p>
      </dsp:txBody>
      <dsp:txXfrm>
        <a:off x="62141" y="4200301"/>
        <a:ext cx="6542551" cy="11486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707C8D-A7E0-4189-B0D8-CC8A5B3771E9}">
      <dsp:nvSpPr>
        <dsp:cNvPr id="0" name=""/>
        <dsp:cNvSpPr/>
      </dsp:nvSpPr>
      <dsp:spPr>
        <a:xfrm>
          <a:off x="1996528" y="1524787"/>
          <a:ext cx="427161" cy="91440"/>
        </a:xfrm>
        <a:custGeom>
          <a:avLst/>
          <a:gdLst/>
          <a:ahLst/>
          <a:cxnLst/>
          <a:rect l="0" t="0" r="0" b="0"/>
          <a:pathLst>
            <a:path>
              <a:moveTo>
                <a:pt x="0" y="45720"/>
              </a:moveTo>
              <a:lnTo>
                <a:pt x="427161"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198665" y="1568216"/>
        <a:ext cx="22888" cy="4582"/>
      </dsp:txXfrm>
    </dsp:sp>
    <dsp:sp modelId="{9D016E48-8970-43A7-B6E3-D1D0FF7792E6}">
      <dsp:nvSpPr>
        <dsp:cNvPr id="0" name=""/>
        <dsp:cNvSpPr/>
      </dsp:nvSpPr>
      <dsp:spPr>
        <a:xfrm>
          <a:off x="8060" y="973426"/>
          <a:ext cx="1990267" cy="119416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kern="1200" dirty="0"/>
            <a:t>Commenced employment </a:t>
          </a:r>
          <a:r>
            <a:rPr lang="en-GB" sz="1800" b="1" kern="1200" dirty="0"/>
            <a:t>on 1 September 2018</a:t>
          </a:r>
          <a:r>
            <a:rPr lang="en-GB" sz="1800" kern="1200" dirty="0"/>
            <a:t> as a professor of Political Sociology</a:t>
          </a:r>
          <a:endParaRPr lang="en-US" sz="1800" kern="1200" dirty="0"/>
        </a:p>
      </dsp:txBody>
      <dsp:txXfrm>
        <a:off x="8060" y="973426"/>
        <a:ext cx="1990267" cy="1194160"/>
      </dsp:txXfrm>
    </dsp:sp>
    <dsp:sp modelId="{58F6AC46-05A8-43DF-915A-FE9A4F4174A6}">
      <dsp:nvSpPr>
        <dsp:cNvPr id="0" name=""/>
        <dsp:cNvSpPr/>
      </dsp:nvSpPr>
      <dsp:spPr>
        <a:xfrm>
          <a:off x="4444557" y="1524787"/>
          <a:ext cx="427161" cy="91440"/>
        </a:xfrm>
        <a:custGeom>
          <a:avLst/>
          <a:gdLst/>
          <a:ahLst/>
          <a:cxnLst/>
          <a:rect l="0" t="0" r="0" b="0"/>
          <a:pathLst>
            <a:path>
              <a:moveTo>
                <a:pt x="0" y="45720"/>
              </a:moveTo>
              <a:lnTo>
                <a:pt x="427161" y="45720"/>
              </a:lnTo>
            </a:path>
          </a:pathLst>
        </a:custGeom>
        <a:noFill/>
        <a:ln w="6350" cap="flat" cmpd="sng" algn="ctr">
          <a:solidFill>
            <a:schemeClr val="accent2">
              <a:hueOff val="-291073"/>
              <a:satOff val="-16786"/>
              <a:lumOff val="172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646694" y="1568216"/>
        <a:ext cx="22888" cy="4582"/>
      </dsp:txXfrm>
    </dsp:sp>
    <dsp:sp modelId="{60FA7874-76F9-45F9-B143-8041F3D36640}">
      <dsp:nvSpPr>
        <dsp:cNvPr id="0" name=""/>
        <dsp:cNvSpPr/>
      </dsp:nvSpPr>
      <dsp:spPr>
        <a:xfrm>
          <a:off x="2456090" y="465365"/>
          <a:ext cx="1990267" cy="2210283"/>
        </a:xfrm>
        <a:prstGeom prst="rect">
          <a:avLst/>
        </a:prstGeom>
        <a:solidFill>
          <a:schemeClr val="accent2">
            <a:hueOff val="-242561"/>
            <a:satOff val="-13988"/>
            <a:lumOff val="14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b="1" kern="1200" dirty="0"/>
            <a:t>18 February 2019</a:t>
          </a:r>
          <a:r>
            <a:rPr lang="en-GB" sz="1800" kern="1200" dirty="0"/>
            <a:t>, in a lecture on Islamophobia he theorised that it was driven in the UK by five pillars, one of which was the Zionist Movement</a:t>
          </a:r>
          <a:endParaRPr lang="en-US" sz="1800" kern="1200" dirty="0"/>
        </a:p>
      </dsp:txBody>
      <dsp:txXfrm>
        <a:off x="2456090" y="465365"/>
        <a:ext cx="1990267" cy="2210283"/>
      </dsp:txXfrm>
    </dsp:sp>
    <dsp:sp modelId="{03D761FC-2E78-4390-AE0E-EC9CD6E53D11}">
      <dsp:nvSpPr>
        <dsp:cNvPr id="0" name=""/>
        <dsp:cNvSpPr/>
      </dsp:nvSpPr>
      <dsp:spPr>
        <a:xfrm>
          <a:off x="7200561" y="1524787"/>
          <a:ext cx="427161" cy="91440"/>
        </a:xfrm>
        <a:custGeom>
          <a:avLst/>
          <a:gdLst/>
          <a:ahLst/>
          <a:cxnLst/>
          <a:rect l="0" t="0" r="0" b="0"/>
          <a:pathLst>
            <a:path>
              <a:moveTo>
                <a:pt x="0" y="45720"/>
              </a:moveTo>
              <a:lnTo>
                <a:pt x="427161" y="45720"/>
              </a:lnTo>
            </a:path>
          </a:pathLst>
        </a:custGeom>
        <a:noFill/>
        <a:ln w="6350" cap="flat" cmpd="sng" algn="ctr">
          <a:solidFill>
            <a:schemeClr val="accent2">
              <a:hueOff val="-582145"/>
              <a:satOff val="-33571"/>
              <a:lumOff val="345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402698" y="1568216"/>
        <a:ext cx="22888" cy="4582"/>
      </dsp:txXfrm>
    </dsp:sp>
    <dsp:sp modelId="{CFD40908-F177-4EB3-998D-4CC78603A22B}">
      <dsp:nvSpPr>
        <dsp:cNvPr id="0" name=""/>
        <dsp:cNvSpPr/>
      </dsp:nvSpPr>
      <dsp:spPr>
        <a:xfrm>
          <a:off x="4904119" y="28260"/>
          <a:ext cx="2298241" cy="3084493"/>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b="1" kern="1200" dirty="0"/>
            <a:t>4 April 2019, </a:t>
          </a:r>
          <a:r>
            <a:rPr lang="en-GB" sz="1600" kern="1200" dirty="0"/>
            <a:t>a student makes a (commendably measured) complaint supporting the right of anti-Israel students and academics to express their political views in a University setting as universities are a place for debate and learning but stating that Miller’s discourse had fallen into anti-Semitism</a:t>
          </a:r>
          <a:endParaRPr lang="en-US" sz="1600" kern="1200" dirty="0"/>
        </a:p>
      </dsp:txBody>
      <dsp:txXfrm>
        <a:off x="4904119" y="28260"/>
        <a:ext cx="2298241" cy="3084493"/>
      </dsp:txXfrm>
    </dsp:sp>
    <dsp:sp modelId="{EC954EDC-36CE-41AD-8A86-30EB772A694B}">
      <dsp:nvSpPr>
        <dsp:cNvPr id="0" name=""/>
        <dsp:cNvSpPr/>
      </dsp:nvSpPr>
      <dsp:spPr>
        <a:xfrm>
          <a:off x="995133" y="2852029"/>
          <a:ext cx="8088697" cy="703502"/>
        </a:xfrm>
        <a:custGeom>
          <a:avLst/>
          <a:gdLst/>
          <a:ahLst/>
          <a:cxnLst/>
          <a:rect l="0" t="0" r="0" b="0"/>
          <a:pathLst>
            <a:path>
              <a:moveTo>
                <a:pt x="8088697" y="0"/>
              </a:moveTo>
              <a:lnTo>
                <a:pt x="8088697" y="368851"/>
              </a:lnTo>
              <a:lnTo>
                <a:pt x="0" y="368851"/>
              </a:lnTo>
              <a:lnTo>
                <a:pt x="0" y="703502"/>
              </a:lnTo>
            </a:path>
          </a:pathLst>
        </a:custGeom>
        <a:noFill/>
        <a:ln w="6350" cap="flat" cmpd="sng" algn="ctr">
          <a:solidFill>
            <a:schemeClr val="accent2">
              <a:hueOff val="-873218"/>
              <a:satOff val="-50357"/>
              <a:lumOff val="517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836433" y="3201489"/>
        <a:ext cx="406097" cy="4582"/>
      </dsp:txXfrm>
    </dsp:sp>
    <dsp:sp modelId="{EF27DFD9-18BE-41FA-87D0-43860A9E8255}">
      <dsp:nvSpPr>
        <dsp:cNvPr id="0" name=""/>
        <dsp:cNvSpPr/>
      </dsp:nvSpPr>
      <dsp:spPr>
        <a:xfrm>
          <a:off x="7660122" y="287184"/>
          <a:ext cx="2847416" cy="2566645"/>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b="1" kern="1200" dirty="0"/>
            <a:t>26 June 2019</a:t>
          </a:r>
          <a:r>
            <a:rPr lang="en-GB" sz="1800" kern="1200" dirty="0"/>
            <a:t>, complaint rejected at faculty level on the basis that anti-Semitism means hostility to Jews as Jews (and rejecting IHRA definition) which had not at that time been adopted by the University</a:t>
          </a:r>
          <a:endParaRPr lang="en-US" sz="1800" kern="1200" dirty="0"/>
        </a:p>
      </dsp:txBody>
      <dsp:txXfrm>
        <a:off x="7660122" y="287184"/>
        <a:ext cx="2847416" cy="2566645"/>
      </dsp:txXfrm>
    </dsp:sp>
    <dsp:sp modelId="{DDEDEFFA-C351-41A3-9A89-4D64B8E4DFC6}">
      <dsp:nvSpPr>
        <dsp:cNvPr id="0" name=""/>
        <dsp:cNvSpPr/>
      </dsp:nvSpPr>
      <dsp:spPr>
        <a:xfrm>
          <a:off x="1988467" y="4225713"/>
          <a:ext cx="435222" cy="91440"/>
        </a:xfrm>
        <a:custGeom>
          <a:avLst/>
          <a:gdLst/>
          <a:ahLst/>
          <a:cxnLst/>
          <a:rect l="0" t="0" r="0" b="0"/>
          <a:pathLst>
            <a:path>
              <a:moveTo>
                <a:pt x="0" y="45720"/>
              </a:moveTo>
              <a:lnTo>
                <a:pt x="234711" y="45720"/>
              </a:lnTo>
              <a:lnTo>
                <a:pt x="234711" y="53482"/>
              </a:lnTo>
              <a:lnTo>
                <a:pt x="435222" y="53482"/>
              </a:lnTo>
            </a:path>
          </a:pathLst>
        </a:custGeom>
        <a:noFill/>
        <a:ln w="6350" cap="flat" cmpd="sng" algn="ctr">
          <a:solidFill>
            <a:schemeClr val="accent2">
              <a:hueOff val="-1164290"/>
              <a:satOff val="-67142"/>
              <a:lumOff val="690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194431" y="4269142"/>
        <a:ext cx="23294" cy="4582"/>
      </dsp:txXfrm>
    </dsp:sp>
    <dsp:sp modelId="{ECD8C096-7256-40A7-B0CF-819672E08846}">
      <dsp:nvSpPr>
        <dsp:cNvPr id="0" name=""/>
        <dsp:cNvSpPr/>
      </dsp:nvSpPr>
      <dsp:spPr>
        <a:xfrm>
          <a:off x="0" y="3587932"/>
          <a:ext cx="1990267" cy="1367003"/>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b="1" kern="1200" dirty="0"/>
            <a:t>Autumn 2019</a:t>
          </a:r>
          <a:r>
            <a:rPr lang="en-GB" sz="1800" kern="1200" dirty="0"/>
            <a:t>, University does adopt IHRA definition of anti-Semitism</a:t>
          </a:r>
          <a:endParaRPr lang="en-US" sz="1800" kern="1200" dirty="0"/>
        </a:p>
      </dsp:txBody>
      <dsp:txXfrm>
        <a:off x="0" y="3587932"/>
        <a:ext cx="1990267" cy="1367003"/>
      </dsp:txXfrm>
    </dsp:sp>
    <dsp:sp modelId="{B4EF46A7-D4EB-4225-A6BB-3A15C7A55000}">
      <dsp:nvSpPr>
        <dsp:cNvPr id="0" name=""/>
        <dsp:cNvSpPr/>
      </dsp:nvSpPr>
      <dsp:spPr>
        <a:xfrm>
          <a:off x="6213547" y="4233475"/>
          <a:ext cx="427161" cy="91440"/>
        </a:xfrm>
        <a:custGeom>
          <a:avLst/>
          <a:gdLst/>
          <a:ahLst/>
          <a:cxnLst/>
          <a:rect l="0" t="0" r="0" b="0"/>
          <a:pathLst>
            <a:path>
              <a:moveTo>
                <a:pt x="0" y="45720"/>
              </a:moveTo>
              <a:lnTo>
                <a:pt x="427161" y="45720"/>
              </a:lnTo>
            </a:path>
          </a:pathLst>
        </a:custGeom>
        <a:noFill/>
        <a:ln w="6350" cap="flat" cmpd="sng" algn="ctr">
          <a:solidFill>
            <a:schemeClr val="accent2">
              <a:hueOff val="-1455363"/>
              <a:satOff val="-83928"/>
              <a:lumOff val="862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15684" y="4276904"/>
        <a:ext cx="22888" cy="4582"/>
      </dsp:txXfrm>
    </dsp:sp>
    <dsp:sp modelId="{5FB1437D-5D3B-45A3-8212-1C29ACECABFA}">
      <dsp:nvSpPr>
        <dsp:cNvPr id="0" name=""/>
        <dsp:cNvSpPr/>
      </dsp:nvSpPr>
      <dsp:spPr>
        <a:xfrm>
          <a:off x="2456090" y="3570515"/>
          <a:ext cx="3759257" cy="1417361"/>
        </a:xfrm>
        <a:prstGeom prst="rect">
          <a:avLst/>
        </a:prstGeom>
        <a:solidFill>
          <a:schemeClr val="accent2">
            <a:hueOff val="-1212803"/>
            <a:satOff val="-69940"/>
            <a:lumOff val="7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ctr" anchorCtr="0">
          <a:noAutofit/>
        </a:bodyPr>
        <a:lstStyle/>
        <a:p>
          <a:pPr marL="0" lvl="0" indent="0" algn="ctr" defTabSz="800100">
            <a:lnSpc>
              <a:spcPct val="90000"/>
            </a:lnSpc>
            <a:spcBef>
              <a:spcPct val="0"/>
            </a:spcBef>
            <a:spcAft>
              <a:spcPct val="35000"/>
            </a:spcAft>
            <a:buNone/>
          </a:pPr>
          <a:r>
            <a:rPr lang="en-GB" sz="1800" b="1" kern="1200" dirty="0"/>
            <a:t>12 June 2020</a:t>
          </a:r>
          <a:r>
            <a:rPr lang="en-GB" sz="1800" kern="1200" dirty="0"/>
            <a:t>, complaint referred to Complaints Review panel who said it should be dealt with as an HR issue (in part to permit Prof Miller to participate)</a:t>
          </a:r>
          <a:endParaRPr lang="en-US" sz="1800" kern="1200" dirty="0"/>
        </a:p>
      </dsp:txBody>
      <dsp:txXfrm>
        <a:off x="2456090" y="3570515"/>
        <a:ext cx="3759257" cy="1417361"/>
      </dsp:txXfrm>
    </dsp:sp>
    <dsp:sp modelId="{921B6341-D830-4F96-8DBE-327870A9C6CF}">
      <dsp:nvSpPr>
        <dsp:cNvPr id="0" name=""/>
        <dsp:cNvSpPr/>
      </dsp:nvSpPr>
      <dsp:spPr>
        <a:xfrm>
          <a:off x="6673109" y="3587932"/>
          <a:ext cx="3190817" cy="1382527"/>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525" tIns="102369" rIns="97525" bIns="102369" numCol="1" spcCol="1270" anchor="t" anchorCtr="0">
          <a:noAutofit/>
        </a:bodyPr>
        <a:lstStyle/>
        <a:p>
          <a:pPr marL="0" lvl="0" indent="0" algn="l" defTabSz="711200">
            <a:lnSpc>
              <a:spcPct val="90000"/>
            </a:lnSpc>
            <a:spcBef>
              <a:spcPct val="0"/>
            </a:spcBef>
            <a:spcAft>
              <a:spcPct val="35000"/>
            </a:spcAft>
            <a:buNone/>
          </a:pPr>
          <a:r>
            <a:rPr lang="en-GB" sz="1600" b="1" kern="1200" dirty="0"/>
            <a:t>20 October 2020</a:t>
          </a:r>
          <a:r>
            <a:rPr lang="en-GB" sz="1600" kern="1200" dirty="0"/>
            <a:t>, the Tab, the University Newspaper, publishes an article by a Jewish student about intimidation Jews feel about his teaching. He replies:</a:t>
          </a:r>
          <a:endParaRPr lang="en-US" sz="1600" kern="1200" dirty="0"/>
        </a:p>
        <a:p>
          <a:pPr marL="57150" lvl="1" indent="-57150" algn="l" defTabSz="444500">
            <a:lnSpc>
              <a:spcPct val="90000"/>
            </a:lnSpc>
            <a:spcBef>
              <a:spcPct val="0"/>
            </a:spcBef>
            <a:spcAft>
              <a:spcPct val="15000"/>
            </a:spcAft>
            <a:buChar char="•"/>
          </a:pPr>
          <a:endParaRPr lang="en-US" sz="1000" kern="1200" dirty="0"/>
        </a:p>
      </dsp:txBody>
      <dsp:txXfrm>
        <a:off x="6673109" y="3587932"/>
        <a:ext cx="3190817" cy="13825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50098-AB65-4054-8C80-B3A911A5BDB3}">
      <dsp:nvSpPr>
        <dsp:cNvPr id="0" name=""/>
        <dsp:cNvSpPr/>
      </dsp:nvSpPr>
      <dsp:spPr>
        <a:xfrm>
          <a:off x="321363" y="2372078"/>
          <a:ext cx="2426925" cy="496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dirty="0"/>
            <a:t>4 Dec. 2020</a:t>
          </a:r>
        </a:p>
      </dsp:txBody>
      <dsp:txXfrm>
        <a:off x="321363" y="2372078"/>
        <a:ext cx="2426925" cy="496544"/>
      </dsp:txXfrm>
    </dsp:sp>
    <dsp:sp modelId="{4AF3BA8A-8591-4FD5-A5F4-C6881F7DBEDB}">
      <dsp:nvSpPr>
        <dsp:cNvPr id="0" name=""/>
        <dsp:cNvSpPr/>
      </dsp:nvSpPr>
      <dsp:spPr>
        <a:xfrm>
          <a:off x="0" y="2109216"/>
          <a:ext cx="9356107" cy="17576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A08413-B56D-4A89-A529-1BCA8C5EA48D}">
      <dsp:nvSpPr>
        <dsp:cNvPr id="0" name=""/>
        <dsp:cNvSpPr/>
      </dsp:nvSpPr>
      <dsp:spPr>
        <a:xfrm>
          <a:off x="200017" y="-12392"/>
          <a:ext cx="2669618" cy="1411772"/>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Aileen McColgan KC investigates the complaint on behalf of the University and rejects it.</a:t>
          </a:r>
        </a:p>
      </dsp:txBody>
      <dsp:txXfrm>
        <a:off x="200017" y="-12392"/>
        <a:ext cx="2669618" cy="1411772"/>
      </dsp:txXfrm>
    </dsp:sp>
    <dsp:sp modelId="{A908AAEC-5A83-4CD9-B6F9-49EACEC5455C}">
      <dsp:nvSpPr>
        <dsp:cNvPr id="0" name=""/>
        <dsp:cNvSpPr/>
      </dsp:nvSpPr>
      <dsp:spPr>
        <a:xfrm>
          <a:off x="1534826" y="1374594"/>
          <a:ext cx="0" cy="747014"/>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829ED013-1B89-4D74-A5D7-1DC8DA74D275}">
      <dsp:nvSpPr>
        <dsp:cNvPr id="0" name=""/>
        <dsp:cNvSpPr/>
      </dsp:nvSpPr>
      <dsp:spPr>
        <a:xfrm>
          <a:off x="1947762" y="1765891"/>
          <a:ext cx="2426925" cy="240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dirty="0"/>
            <a:t>13 Feb. 2021</a:t>
          </a:r>
        </a:p>
      </dsp:txBody>
      <dsp:txXfrm>
        <a:off x="1947762" y="1765891"/>
        <a:ext cx="2426925" cy="240255"/>
      </dsp:txXfrm>
    </dsp:sp>
    <dsp:sp modelId="{32826A56-2F17-4EA2-B84B-767E3CF5CD8F}">
      <dsp:nvSpPr>
        <dsp:cNvPr id="0" name=""/>
        <dsp:cNvSpPr/>
      </dsp:nvSpPr>
      <dsp:spPr>
        <a:xfrm>
          <a:off x="1517848" y="2862898"/>
          <a:ext cx="3252796" cy="1169171"/>
        </a:xfrm>
        <a:prstGeom prst="rect">
          <a:avLst/>
        </a:prstGeom>
        <a:solidFill>
          <a:schemeClr val="accent2">
            <a:tint val="40000"/>
            <a:alpha val="90000"/>
            <a:hueOff val="-212306"/>
            <a:satOff val="-18836"/>
            <a:lumOff val="-192"/>
            <a:alphaOff val="0"/>
          </a:scheme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kern="1200" dirty="0"/>
            <a:t>Miller speaks at an event entitled “Building the Campaign for Free Speech”. . and some tweets in response to which Miller is called an “utterly vile anti-Semite”.</a:t>
          </a:r>
        </a:p>
      </dsp:txBody>
      <dsp:txXfrm>
        <a:off x="1517848" y="2862898"/>
        <a:ext cx="3252796" cy="1169171"/>
      </dsp:txXfrm>
    </dsp:sp>
    <dsp:sp modelId="{0D7ECDEC-BEAE-4A27-B083-EDA5B866CCE0}">
      <dsp:nvSpPr>
        <dsp:cNvPr id="0" name=""/>
        <dsp:cNvSpPr/>
      </dsp:nvSpPr>
      <dsp:spPr>
        <a:xfrm>
          <a:off x="3112691" y="1951052"/>
          <a:ext cx="97066" cy="882408"/>
        </a:xfrm>
        <a:prstGeom prst="line">
          <a:avLst/>
        </a:prstGeom>
        <a:solidFill>
          <a:schemeClr val="accent2">
            <a:hueOff val="-363841"/>
            <a:satOff val="-20982"/>
            <a:lumOff val="2157"/>
            <a:alphaOff val="0"/>
          </a:schemeClr>
        </a:solidFill>
        <a:ln w="6350" cap="flat" cmpd="sng" algn="ctr">
          <a:solidFill>
            <a:schemeClr val="accent2">
              <a:hueOff val="-363841"/>
              <a:satOff val="-20982"/>
              <a:lumOff val="2157"/>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3239E245-1778-4804-B551-488393E3D4BC}">
      <dsp:nvSpPr>
        <dsp:cNvPr id="0" name=""/>
        <dsp:cNvSpPr/>
      </dsp:nvSpPr>
      <dsp:spPr>
        <a:xfrm>
          <a:off x="1479899" y="2154565"/>
          <a:ext cx="109855" cy="10985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0F6D2EF-57DD-4806-B630-4E4AC773E1B4}">
      <dsp:nvSpPr>
        <dsp:cNvPr id="0" name=""/>
        <dsp:cNvSpPr/>
      </dsp:nvSpPr>
      <dsp:spPr>
        <a:xfrm>
          <a:off x="3106297" y="2411225"/>
          <a:ext cx="109855" cy="4852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1DF7D08-9BCE-42C9-8D6D-2B7D23843AB6}">
      <dsp:nvSpPr>
        <dsp:cNvPr id="0" name=""/>
        <dsp:cNvSpPr/>
      </dsp:nvSpPr>
      <dsp:spPr>
        <a:xfrm>
          <a:off x="3574160" y="2377162"/>
          <a:ext cx="2426925" cy="490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dirty="0"/>
            <a:t>16 Feb.</a:t>
          </a:r>
        </a:p>
      </dsp:txBody>
      <dsp:txXfrm>
        <a:off x="3574160" y="2377162"/>
        <a:ext cx="2426925" cy="490687"/>
      </dsp:txXfrm>
    </dsp:sp>
    <dsp:sp modelId="{61057335-6329-484A-852E-210BBCCBC99B}">
      <dsp:nvSpPr>
        <dsp:cNvPr id="0" name=""/>
        <dsp:cNvSpPr/>
      </dsp:nvSpPr>
      <dsp:spPr>
        <a:xfrm>
          <a:off x="3452814" y="335462"/>
          <a:ext cx="2669618" cy="1115879"/>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kern="1200" dirty="0"/>
            <a:t>more tweets and comments made to the JC and Jewish News by Miller</a:t>
          </a:r>
        </a:p>
      </dsp:txBody>
      <dsp:txXfrm>
        <a:off x="3452814" y="335462"/>
        <a:ext cx="2669618" cy="1115879"/>
      </dsp:txXfrm>
    </dsp:sp>
    <dsp:sp modelId="{4463477E-AC17-4B57-BEB0-196124D33E91}">
      <dsp:nvSpPr>
        <dsp:cNvPr id="0" name=""/>
        <dsp:cNvSpPr/>
      </dsp:nvSpPr>
      <dsp:spPr>
        <a:xfrm>
          <a:off x="4787623" y="1379678"/>
          <a:ext cx="0" cy="738201"/>
        </a:xfrm>
        <a:prstGeom prst="line">
          <a:avLst/>
        </a:prstGeom>
        <a:solidFill>
          <a:schemeClr val="accent2">
            <a:hueOff val="-727682"/>
            <a:satOff val="-41964"/>
            <a:lumOff val="4314"/>
            <a:alphaOff val="0"/>
          </a:schemeClr>
        </a:solidFill>
        <a:ln w="6350" cap="flat" cmpd="sng" algn="ctr">
          <a:solidFill>
            <a:schemeClr val="accent2">
              <a:hueOff val="-727682"/>
              <a:satOff val="-41964"/>
              <a:lumOff val="4314"/>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23031D59-884A-4955-8DE5-18D5AF94CAE9}">
      <dsp:nvSpPr>
        <dsp:cNvPr id="0" name=""/>
        <dsp:cNvSpPr/>
      </dsp:nvSpPr>
      <dsp:spPr>
        <a:xfrm>
          <a:off x="5090988" y="1757038"/>
          <a:ext cx="2426925" cy="197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dirty="0"/>
            <a:t>17 Feb.</a:t>
          </a:r>
        </a:p>
      </dsp:txBody>
      <dsp:txXfrm>
        <a:off x="5090988" y="1757038"/>
        <a:ext cx="2426925" cy="197859"/>
      </dsp:txXfrm>
    </dsp:sp>
    <dsp:sp modelId="{41841AA5-778E-433C-B716-E3A6CE83874F}">
      <dsp:nvSpPr>
        <dsp:cNvPr id="0" name=""/>
        <dsp:cNvSpPr/>
      </dsp:nvSpPr>
      <dsp:spPr>
        <a:xfrm>
          <a:off x="4969642" y="2869803"/>
          <a:ext cx="2669618" cy="1305327"/>
        </a:xfrm>
        <a:prstGeom prst="rect">
          <a:avLst/>
        </a:prstGeom>
        <a:solidFill>
          <a:schemeClr val="accent2">
            <a:tint val="40000"/>
            <a:alpha val="90000"/>
            <a:hueOff val="-636919"/>
            <a:satOff val="-56510"/>
            <a:lumOff val="-577"/>
            <a:alphaOff val="0"/>
          </a:scheme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JC reports that he said Jewish Students are Israel’s pawns</a:t>
          </a:r>
        </a:p>
      </dsp:txBody>
      <dsp:txXfrm>
        <a:off x="4969642" y="2869803"/>
        <a:ext cx="2669618" cy="1305327"/>
      </dsp:txXfrm>
    </dsp:sp>
    <dsp:sp modelId="{05E6B1EA-0D51-4C9C-83F4-7B5F121CDE8A}">
      <dsp:nvSpPr>
        <dsp:cNvPr id="0" name=""/>
        <dsp:cNvSpPr/>
      </dsp:nvSpPr>
      <dsp:spPr>
        <a:xfrm>
          <a:off x="6304451" y="2504052"/>
          <a:ext cx="0" cy="297664"/>
        </a:xfrm>
        <a:prstGeom prst="line">
          <a:avLst/>
        </a:prstGeom>
        <a:solidFill>
          <a:schemeClr val="accent2">
            <a:hueOff val="-1091522"/>
            <a:satOff val="-62946"/>
            <a:lumOff val="6471"/>
            <a:alphaOff val="0"/>
          </a:schemeClr>
        </a:solidFill>
        <a:ln w="6350" cap="flat" cmpd="sng" algn="ctr">
          <a:solidFill>
            <a:schemeClr val="accent2">
              <a:hueOff val="-1091522"/>
              <a:satOff val="-62946"/>
              <a:lumOff val="6471"/>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DD9A796A-371B-4786-B5DD-92957BA60A8A}">
      <dsp:nvSpPr>
        <dsp:cNvPr id="0" name=""/>
        <dsp:cNvSpPr/>
      </dsp:nvSpPr>
      <dsp:spPr>
        <a:xfrm>
          <a:off x="4732695" y="2160297"/>
          <a:ext cx="109855" cy="10855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7B6B8AE-1BF1-4F02-836B-63656F045E3C}">
      <dsp:nvSpPr>
        <dsp:cNvPr id="0" name=""/>
        <dsp:cNvSpPr/>
      </dsp:nvSpPr>
      <dsp:spPr>
        <a:xfrm>
          <a:off x="6249524" y="2394281"/>
          <a:ext cx="109855" cy="4377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B3C755C-169E-4DB6-92A0-B53BFE524192}">
      <dsp:nvSpPr>
        <dsp:cNvPr id="0" name=""/>
        <dsp:cNvSpPr/>
      </dsp:nvSpPr>
      <dsp:spPr>
        <a:xfrm>
          <a:off x="6607817" y="2359685"/>
          <a:ext cx="2426925" cy="496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dirty="0"/>
            <a:t>18 Feb.</a:t>
          </a:r>
        </a:p>
      </dsp:txBody>
      <dsp:txXfrm>
        <a:off x="6607817" y="2359685"/>
        <a:ext cx="2426925" cy="496544"/>
      </dsp:txXfrm>
    </dsp:sp>
    <dsp:sp modelId="{1BC3DEF6-07C1-4E5E-B66B-63482CD670B0}">
      <dsp:nvSpPr>
        <dsp:cNvPr id="0" name=""/>
        <dsp:cNvSpPr/>
      </dsp:nvSpPr>
      <dsp:spPr>
        <a:xfrm>
          <a:off x="6486471" y="500183"/>
          <a:ext cx="2669618" cy="862018"/>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sends this email to a Jewish student:</a:t>
          </a:r>
        </a:p>
      </dsp:txBody>
      <dsp:txXfrm>
        <a:off x="6486471" y="500183"/>
        <a:ext cx="2669618" cy="862018"/>
      </dsp:txXfrm>
    </dsp:sp>
    <dsp:sp modelId="{F6BC01A0-E2AD-462C-9E90-D67FE7F972EA}">
      <dsp:nvSpPr>
        <dsp:cNvPr id="0" name=""/>
        <dsp:cNvSpPr/>
      </dsp:nvSpPr>
      <dsp:spPr>
        <a:xfrm>
          <a:off x="7821280" y="1362202"/>
          <a:ext cx="0" cy="747014"/>
        </a:xfrm>
        <a:prstGeom prst="line">
          <a:avLst/>
        </a:prstGeom>
        <a:solidFill>
          <a:schemeClr val="accent2">
            <a:hueOff val="-1455363"/>
            <a:satOff val="-83928"/>
            <a:lumOff val="8628"/>
            <a:alphaOff val="0"/>
          </a:schemeClr>
        </a:solidFill>
        <a:ln w="6350" cap="flat" cmpd="sng" algn="ctr">
          <a:solidFill>
            <a:schemeClr val="accent2">
              <a:hueOff val="-1455363"/>
              <a:satOff val="-83928"/>
              <a:lumOff val="8628"/>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5C776361-344F-4E21-AD1D-7FE31C15D656}">
      <dsp:nvSpPr>
        <dsp:cNvPr id="0" name=""/>
        <dsp:cNvSpPr/>
      </dsp:nvSpPr>
      <dsp:spPr>
        <a:xfrm>
          <a:off x="7766352" y="2142172"/>
          <a:ext cx="109855" cy="10985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C133D-8203-45D6-AF1A-D01B69D02E90}">
      <dsp:nvSpPr>
        <dsp:cNvPr id="0" name=""/>
        <dsp:cNvSpPr/>
      </dsp:nvSpPr>
      <dsp:spPr>
        <a:xfrm>
          <a:off x="0" y="1073"/>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18 February 2021: there is a media storm and a storm on campus from all sides – some pretty injudicious comments on both sides. Robert Jenrick, as relevant minister weighs in.</a:t>
          </a:r>
          <a:endParaRPr lang="en-US" sz="1600" kern="1200" dirty="0"/>
        </a:p>
      </dsp:txBody>
      <dsp:txXfrm>
        <a:off x="22830" y="23903"/>
        <a:ext cx="10469940" cy="422020"/>
      </dsp:txXfrm>
    </dsp:sp>
    <dsp:sp modelId="{DAEF88C0-F82D-48DD-80CD-10DD20C1EC83}">
      <dsp:nvSpPr>
        <dsp:cNvPr id="0" name=""/>
        <dsp:cNvSpPr/>
      </dsp:nvSpPr>
      <dsp:spPr>
        <a:xfrm>
          <a:off x="0" y="479413"/>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20 February 2021: Miller writes in Electronic Intifada – “</a:t>
          </a:r>
          <a:r>
            <a:rPr lang="en-GB" sz="1600" i="1" kern="1200" dirty="0"/>
            <a:t>We must resist Israel’s war on British Universities</a:t>
          </a:r>
          <a:r>
            <a:rPr lang="en-GB" sz="1600" kern="1200" dirty="0"/>
            <a:t>”</a:t>
          </a:r>
          <a:endParaRPr lang="en-US" sz="1600" kern="1200" dirty="0"/>
        </a:p>
      </dsp:txBody>
      <dsp:txXfrm>
        <a:off x="22830" y="502243"/>
        <a:ext cx="10469940" cy="422020"/>
      </dsp:txXfrm>
    </dsp:sp>
    <dsp:sp modelId="{F5C010AB-BE05-41B1-AC49-710C8020F14C}">
      <dsp:nvSpPr>
        <dsp:cNvPr id="0" name=""/>
        <dsp:cNvSpPr/>
      </dsp:nvSpPr>
      <dsp:spPr>
        <a:xfrm>
          <a:off x="0" y="957752"/>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26 February 2021: Uni appoints emeritus professor Banting to investigate statements made in February 2021</a:t>
          </a:r>
          <a:endParaRPr lang="en-US" sz="1600" kern="1200" dirty="0"/>
        </a:p>
      </dsp:txBody>
      <dsp:txXfrm>
        <a:off x="22830" y="980582"/>
        <a:ext cx="10469940" cy="422020"/>
      </dsp:txXfrm>
    </dsp:sp>
    <dsp:sp modelId="{85E8354E-BEB3-4B1B-98C0-B64DB136B803}">
      <dsp:nvSpPr>
        <dsp:cNvPr id="0" name=""/>
        <dsp:cNvSpPr/>
      </dsp:nvSpPr>
      <dsp:spPr>
        <a:xfrm>
          <a:off x="0" y="1436092"/>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28 May 2021 Aileen McColgan completes her second report.  Again concludes no formal case to answer.  Concludes statements are not anti-Semitic or discriminatory.</a:t>
          </a:r>
          <a:endParaRPr lang="en-US" sz="1600" kern="1200" dirty="0"/>
        </a:p>
      </dsp:txBody>
      <dsp:txXfrm>
        <a:off x="22830" y="1458922"/>
        <a:ext cx="10469940" cy="422020"/>
      </dsp:txXfrm>
    </dsp:sp>
    <dsp:sp modelId="{70A63A57-7DBE-45BE-BEFB-BEE91F2FCD2B}">
      <dsp:nvSpPr>
        <dsp:cNvPr id="0" name=""/>
        <dsp:cNvSpPr/>
      </dsp:nvSpPr>
      <dsp:spPr>
        <a:xfrm>
          <a:off x="0" y="1914431"/>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Banting concludes there is a case to answer about whether University policies have been breached.</a:t>
          </a:r>
          <a:endParaRPr lang="en-US" sz="1600" kern="1200" dirty="0"/>
        </a:p>
      </dsp:txBody>
      <dsp:txXfrm>
        <a:off x="22830" y="1937261"/>
        <a:ext cx="10469940" cy="422020"/>
      </dsp:txXfrm>
    </dsp:sp>
    <dsp:sp modelId="{A97EBECD-8701-4B09-8DE1-F6767A5B56C8}">
      <dsp:nvSpPr>
        <dsp:cNvPr id="0" name=""/>
        <dsp:cNvSpPr/>
      </dsp:nvSpPr>
      <dsp:spPr>
        <a:xfrm>
          <a:off x="0" y="2392771"/>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Prof Norman, Dean of the Faculty appointed to conduct disciplinary process. </a:t>
          </a:r>
          <a:endParaRPr lang="en-US" sz="1600" kern="1200" dirty="0"/>
        </a:p>
      </dsp:txBody>
      <dsp:txXfrm>
        <a:off x="22830" y="2415601"/>
        <a:ext cx="10469940" cy="422020"/>
      </dsp:txXfrm>
    </dsp:sp>
    <dsp:sp modelId="{B2269B5D-1189-44C1-98AE-F7114BDEF612}">
      <dsp:nvSpPr>
        <dsp:cNvPr id="0" name=""/>
        <dsp:cNvSpPr/>
      </dsp:nvSpPr>
      <dsp:spPr>
        <a:xfrm>
          <a:off x="0" y="2871110"/>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Prof Norman concluded Prof Miller should be dismissed on 1 October 2021 for gross misconduct and therefore without notice. Letter to Ben Bloch was key reason for dismissal as was reference to Jewish students being political pawns.</a:t>
          </a:r>
          <a:endParaRPr lang="en-US" sz="1600" kern="1200" dirty="0"/>
        </a:p>
      </dsp:txBody>
      <dsp:txXfrm>
        <a:off x="22830" y="2893940"/>
        <a:ext cx="10469940" cy="422020"/>
      </dsp:txXfrm>
    </dsp:sp>
    <dsp:sp modelId="{0ECD4166-4767-446D-B11D-D91C253E8D06}">
      <dsp:nvSpPr>
        <dsp:cNvPr id="0" name=""/>
        <dsp:cNvSpPr/>
      </dsp:nvSpPr>
      <dsp:spPr>
        <a:xfrm>
          <a:off x="0" y="3349450"/>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Lost his internal appeal against dismissal on 23 February 2022</a:t>
          </a:r>
          <a:endParaRPr lang="en-US" sz="1600" kern="1200" dirty="0"/>
        </a:p>
      </dsp:txBody>
      <dsp:txXfrm>
        <a:off x="22830" y="3372280"/>
        <a:ext cx="10469940" cy="422020"/>
      </dsp:txXfrm>
    </dsp:sp>
    <dsp:sp modelId="{CC84E703-9E73-41A0-A6ED-BBE788BA9B4D}">
      <dsp:nvSpPr>
        <dsp:cNvPr id="0" name=""/>
        <dsp:cNvSpPr/>
      </dsp:nvSpPr>
      <dsp:spPr>
        <a:xfrm>
          <a:off x="0" y="3827789"/>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Filed claim at the Employment Tribunal on 25 February 2022.</a:t>
          </a:r>
          <a:endParaRPr lang="en-US" sz="1600" kern="1200" dirty="0"/>
        </a:p>
      </dsp:txBody>
      <dsp:txXfrm>
        <a:off x="22830" y="3850619"/>
        <a:ext cx="10469940" cy="422020"/>
      </dsp:txXfrm>
    </dsp:sp>
    <dsp:sp modelId="{53D0517B-EAFF-4D7F-AE5A-BF9853FEE6EE}">
      <dsp:nvSpPr>
        <dsp:cNvPr id="0" name=""/>
        <dsp:cNvSpPr/>
      </dsp:nvSpPr>
      <dsp:spPr>
        <a:xfrm>
          <a:off x="0" y="4306128"/>
          <a:ext cx="10515600" cy="467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On 6 August 2023, he posted this tweet:</a:t>
          </a:r>
          <a:endParaRPr lang="en-US" sz="1600" kern="1200" dirty="0"/>
        </a:p>
      </dsp:txBody>
      <dsp:txXfrm>
        <a:off x="22830" y="4328958"/>
        <a:ext cx="10469940" cy="4220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A3551-6302-4216-96BC-98C16ED091EB}">
      <dsp:nvSpPr>
        <dsp:cNvPr id="0" name=""/>
        <dsp:cNvSpPr/>
      </dsp:nvSpPr>
      <dsp:spPr>
        <a:xfrm>
          <a:off x="0" y="4307"/>
          <a:ext cx="6364224" cy="9175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671A15-1216-49B1-8ACB-DA2F0AE170CC}">
      <dsp:nvSpPr>
        <dsp:cNvPr id="0" name=""/>
        <dsp:cNvSpPr/>
      </dsp:nvSpPr>
      <dsp:spPr>
        <a:xfrm>
          <a:off x="277554" y="210753"/>
          <a:ext cx="504644" cy="5046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270962-1F7A-49F7-B4C7-7A1BC379B80B}">
      <dsp:nvSpPr>
        <dsp:cNvPr id="0" name=""/>
        <dsp:cNvSpPr/>
      </dsp:nvSpPr>
      <dsp:spPr>
        <a:xfrm>
          <a:off x="1059754" y="430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755650">
            <a:lnSpc>
              <a:spcPct val="90000"/>
            </a:lnSpc>
            <a:spcBef>
              <a:spcPct val="0"/>
            </a:spcBef>
            <a:spcAft>
              <a:spcPct val="35000"/>
            </a:spcAft>
            <a:buNone/>
          </a:pPr>
          <a:r>
            <a:rPr lang="en-GB" sz="1700" kern="1200" dirty="0"/>
            <a:t>His dismissal was unlawful discrimination on the grounds of religion and philosophical belief</a:t>
          </a:r>
          <a:endParaRPr lang="en-US" sz="1700" kern="1200" dirty="0"/>
        </a:p>
      </dsp:txBody>
      <dsp:txXfrm>
        <a:off x="1059754" y="4307"/>
        <a:ext cx="5304469" cy="917536"/>
      </dsp:txXfrm>
    </dsp:sp>
    <dsp:sp modelId="{6A5E1394-FEF5-4A2A-8B5E-20F8F2D25C48}">
      <dsp:nvSpPr>
        <dsp:cNvPr id="0" name=""/>
        <dsp:cNvSpPr/>
      </dsp:nvSpPr>
      <dsp:spPr>
        <a:xfrm>
          <a:off x="0" y="1151227"/>
          <a:ext cx="6364224" cy="9175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FADFF4-EEF1-4431-B108-A6A317653EE9}">
      <dsp:nvSpPr>
        <dsp:cNvPr id="0" name=""/>
        <dsp:cNvSpPr/>
      </dsp:nvSpPr>
      <dsp:spPr>
        <a:xfrm>
          <a:off x="277554" y="1357673"/>
          <a:ext cx="504644" cy="5046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3B3879-1A5A-4F08-A615-0E5C32F03429}">
      <dsp:nvSpPr>
        <dsp:cNvPr id="0" name=""/>
        <dsp:cNvSpPr/>
      </dsp:nvSpPr>
      <dsp:spPr>
        <a:xfrm>
          <a:off x="1059754" y="115122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755650">
            <a:lnSpc>
              <a:spcPct val="90000"/>
            </a:lnSpc>
            <a:spcBef>
              <a:spcPct val="0"/>
            </a:spcBef>
            <a:spcAft>
              <a:spcPct val="35000"/>
            </a:spcAft>
            <a:buNone/>
          </a:pPr>
          <a:r>
            <a:rPr lang="en-GB" sz="1700" kern="1200" dirty="0"/>
            <a:t>His dismissal was unfair and in breach of contract</a:t>
          </a:r>
          <a:endParaRPr lang="en-US" sz="1700" kern="1200" dirty="0"/>
        </a:p>
      </dsp:txBody>
      <dsp:txXfrm>
        <a:off x="1059754" y="1151227"/>
        <a:ext cx="5304469" cy="917536"/>
      </dsp:txXfrm>
    </dsp:sp>
    <dsp:sp modelId="{E7422390-9D96-4AA0-AE9C-186DDED4E999}">
      <dsp:nvSpPr>
        <dsp:cNvPr id="0" name=""/>
        <dsp:cNvSpPr/>
      </dsp:nvSpPr>
      <dsp:spPr>
        <a:xfrm>
          <a:off x="0" y="2298147"/>
          <a:ext cx="6364224" cy="9175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15B463-56FF-4517-AA36-5F0123F2AA84}">
      <dsp:nvSpPr>
        <dsp:cNvPr id="0" name=""/>
        <dsp:cNvSpPr/>
      </dsp:nvSpPr>
      <dsp:spPr>
        <a:xfrm>
          <a:off x="277554" y="2504593"/>
          <a:ext cx="504644" cy="5046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35CD77-0FF9-442C-BE1B-0E33862B19A5}">
      <dsp:nvSpPr>
        <dsp:cNvPr id="0" name=""/>
        <dsp:cNvSpPr/>
      </dsp:nvSpPr>
      <dsp:spPr>
        <a:xfrm>
          <a:off x="1059754" y="229814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755650">
            <a:lnSpc>
              <a:spcPct val="90000"/>
            </a:lnSpc>
            <a:spcBef>
              <a:spcPct val="0"/>
            </a:spcBef>
            <a:spcAft>
              <a:spcPct val="35000"/>
            </a:spcAft>
            <a:buNone/>
          </a:pPr>
          <a:r>
            <a:rPr lang="en-GB" sz="1700" kern="1200" dirty="0"/>
            <a:t>He was not harassed</a:t>
          </a:r>
          <a:endParaRPr lang="en-US" sz="1700" kern="1200" dirty="0"/>
        </a:p>
      </dsp:txBody>
      <dsp:txXfrm>
        <a:off x="1059754" y="2298147"/>
        <a:ext cx="5304469" cy="917536"/>
      </dsp:txXfrm>
    </dsp:sp>
    <dsp:sp modelId="{659CCFD3-293B-47D1-A70C-6071600E3E25}">
      <dsp:nvSpPr>
        <dsp:cNvPr id="0" name=""/>
        <dsp:cNvSpPr/>
      </dsp:nvSpPr>
      <dsp:spPr>
        <a:xfrm>
          <a:off x="0" y="3445068"/>
          <a:ext cx="6364224" cy="91753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33AB84-051A-4A93-881D-C9882DB34215}">
      <dsp:nvSpPr>
        <dsp:cNvPr id="0" name=""/>
        <dsp:cNvSpPr/>
      </dsp:nvSpPr>
      <dsp:spPr>
        <a:xfrm>
          <a:off x="277554" y="3651513"/>
          <a:ext cx="504644" cy="5046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CEBAEE-1E1C-4AA7-98E0-07355874D13B}">
      <dsp:nvSpPr>
        <dsp:cNvPr id="0" name=""/>
        <dsp:cNvSpPr/>
      </dsp:nvSpPr>
      <dsp:spPr>
        <a:xfrm>
          <a:off x="1059754" y="344506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755650">
            <a:lnSpc>
              <a:spcPct val="90000"/>
            </a:lnSpc>
            <a:spcBef>
              <a:spcPct val="0"/>
            </a:spcBef>
            <a:spcAft>
              <a:spcPct val="35000"/>
            </a:spcAft>
            <a:buNone/>
          </a:pPr>
          <a:r>
            <a:rPr lang="en-GB" sz="1700" kern="1200" dirty="0"/>
            <a:t>His compensation for unfair dismissal was halved because he contributed to his own dismissal</a:t>
          </a:r>
          <a:endParaRPr lang="en-US" sz="1700" kern="1200" dirty="0"/>
        </a:p>
      </dsp:txBody>
      <dsp:txXfrm>
        <a:off x="1059754" y="3445068"/>
        <a:ext cx="5304469" cy="917536"/>
      </dsp:txXfrm>
    </dsp:sp>
    <dsp:sp modelId="{CC001B51-1137-46B7-A7BD-069F37BA7088}">
      <dsp:nvSpPr>
        <dsp:cNvPr id="0" name=""/>
        <dsp:cNvSpPr/>
      </dsp:nvSpPr>
      <dsp:spPr>
        <a:xfrm>
          <a:off x="0" y="4591988"/>
          <a:ext cx="6364224" cy="91753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2A95F4-CCEE-454E-B1B7-DF73A6FEB65D}">
      <dsp:nvSpPr>
        <dsp:cNvPr id="0" name=""/>
        <dsp:cNvSpPr/>
      </dsp:nvSpPr>
      <dsp:spPr>
        <a:xfrm>
          <a:off x="277554" y="4798433"/>
          <a:ext cx="504644" cy="50464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6DAA03-2D07-42EB-B920-D054DDCB2BBC}">
      <dsp:nvSpPr>
        <dsp:cNvPr id="0" name=""/>
        <dsp:cNvSpPr/>
      </dsp:nvSpPr>
      <dsp:spPr>
        <a:xfrm>
          <a:off x="1059754" y="459198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755650">
            <a:lnSpc>
              <a:spcPct val="90000"/>
            </a:lnSpc>
            <a:spcBef>
              <a:spcPct val="0"/>
            </a:spcBef>
            <a:spcAft>
              <a:spcPct val="35000"/>
            </a:spcAft>
            <a:buNone/>
          </a:pPr>
          <a:r>
            <a:rPr lang="en-GB" sz="1700" kern="1200" dirty="0"/>
            <a:t>Had he remained employed, there was a 30% chance he would have been dismissed lawfully for his social media tweets</a:t>
          </a:r>
          <a:endParaRPr lang="en-US" sz="1700" kern="1200" dirty="0"/>
        </a:p>
      </dsp:txBody>
      <dsp:txXfrm>
        <a:off x="1059754" y="4591988"/>
        <a:ext cx="5304469" cy="91753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FB9DE3-CA15-4A55-807E-B78CED9C775C}">
      <dsp:nvSpPr>
        <dsp:cNvPr id="0" name=""/>
        <dsp:cNvSpPr/>
      </dsp:nvSpPr>
      <dsp:spPr>
        <a:xfrm rot="5400000">
          <a:off x="4832456" y="-2029909"/>
          <a:ext cx="2136025"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GB" sz="2000" kern="1200" dirty="0"/>
            <a:t>Religion and belief are protected by the Equality Act 2010</a:t>
          </a:r>
          <a:endParaRPr lang="en-US" sz="2000" kern="1200" dirty="0"/>
        </a:p>
        <a:p>
          <a:pPr marL="228600" lvl="1" indent="-228600" algn="l" defTabSz="889000">
            <a:lnSpc>
              <a:spcPct val="90000"/>
            </a:lnSpc>
            <a:spcBef>
              <a:spcPct val="0"/>
            </a:spcBef>
            <a:spcAft>
              <a:spcPct val="15000"/>
            </a:spcAft>
            <a:buChar char="•"/>
          </a:pPr>
          <a:r>
            <a:rPr lang="en-GB" sz="2000" kern="1200" dirty="0"/>
            <a:t>Religion means and a reference to religion includes a reference to a lack of religion</a:t>
          </a:r>
          <a:endParaRPr lang="en-US" sz="2000" kern="1200" dirty="0"/>
        </a:p>
        <a:p>
          <a:pPr marL="228600" lvl="1" indent="-228600" algn="l" defTabSz="889000">
            <a:lnSpc>
              <a:spcPct val="90000"/>
            </a:lnSpc>
            <a:spcBef>
              <a:spcPct val="0"/>
            </a:spcBef>
            <a:spcAft>
              <a:spcPct val="15000"/>
            </a:spcAft>
            <a:buChar char="•"/>
          </a:pPr>
          <a:r>
            <a:rPr lang="en-GB" sz="2000" kern="1200" dirty="0"/>
            <a:t>Belief means any religious of philosophical belief and a reference to belief includes a reference to a lack of belief. </a:t>
          </a:r>
          <a:endParaRPr lang="en-US" sz="2000" kern="1200" dirty="0"/>
        </a:p>
      </dsp:txBody>
      <dsp:txXfrm rot="-5400000">
        <a:off x="2535477" y="371342"/>
        <a:ext cx="6625712" cy="1927481"/>
      </dsp:txXfrm>
    </dsp:sp>
    <dsp:sp modelId="{59EB1A7C-FF68-41BC-92C6-9E3568EF77BC}">
      <dsp:nvSpPr>
        <dsp:cNvPr id="0" name=""/>
        <dsp:cNvSpPr/>
      </dsp:nvSpPr>
      <dsp:spPr>
        <a:xfrm>
          <a:off x="504645" y="66"/>
          <a:ext cx="2030831" cy="26700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GB" sz="2300" kern="1200" dirty="0"/>
            <a:t>Equality Act 2010 states:</a:t>
          </a:r>
          <a:endParaRPr lang="en-US" sz="2300" kern="1200" dirty="0"/>
        </a:p>
      </dsp:txBody>
      <dsp:txXfrm>
        <a:off x="603782" y="99203"/>
        <a:ext cx="1832557" cy="2471757"/>
      </dsp:txXfrm>
    </dsp:sp>
    <dsp:sp modelId="{6B1554D7-0A5D-4C44-A2A9-BF3F119F818E}">
      <dsp:nvSpPr>
        <dsp:cNvPr id="0" name=""/>
        <dsp:cNvSpPr/>
      </dsp:nvSpPr>
      <dsp:spPr>
        <a:xfrm rot="5400000">
          <a:off x="5179110" y="634279"/>
          <a:ext cx="2655015" cy="700867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i="0" kern="1200" dirty="0">
              <a:solidFill>
                <a:schemeClr val="bg2">
                  <a:lumMod val="50000"/>
                </a:schemeClr>
              </a:solidFill>
            </a:rPr>
            <a:t>A belief must be genuinely held</a:t>
          </a:r>
        </a:p>
        <a:p>
          <a:pPr marL="228600" lvl="1" indent="-228600" algn="l" defTabSz="889000">
            <a:lnSpc>
              <a:spcPct val="90000"/>
            </a:lnSpc>
            <a:spcBef>
              <a:spcPct val="0"/>
            </a:spcBef>
            <a:spcAft>
              <a:spcPct val="15000"/>
            </a:spcAft>
            <a:buChar char="•"/>
          </a:pPr>
          <a:r>
            <a:rPr lang="en-GB" sz="2000" i="0" kern="1200" dirty="0"/>
            <a:t>A belief, not just an opinion or viewpoint</a:t>
          </a:r>
          <a:endParaRPr lang="en-US" sz="2000" i="0" kern="1200" dirty="0"/>
        </a:p>
        <a:p>
          <a:pPr marL="228600" lvl="1" indent="-228600" algn="l" defTabSz="889000">
            <a:lnSpc>
              <a:spcPct val="90000"/>
            </a:lnSpc>
            <a:spcBef>
              <a:spcPct val="0"/>
            </a:spcBef>
            <a:spcAft>
              <a:spcPct val="15000"/>
            </a:spcAft>
            <a:buChar char="•"/>
          </a:pPr>
          <a:r>
            <a:rPr lang="en-GB" sz="2000" i="0" kern="1200" dirty="0">
              <a:solidFill>
                <a:schemeClr val="bg2">
                  <a:lumMod val="50000"/>
                </a:schemeClr>
              </a:solidFill>
            </a:rPr>
            <a:t>It relates to weighty and substantial aspect of human life and behaviour</a:t>
          </a:r>
          <a:endParaRPr lang="en-US" sz="2000" i="0" kern="1200" dirty="0">
            <a:solidFill>
              <a:schemeClr val="bg2">
                <a:lumMod val="50000"/>
              </a:schemeClr>
            </a:solidFill>
          </a:endParaRPr>
        </a:p>
        <a:p>
          <a:pPr marL="228600" lvl="1" indent="-228600" algn="l" defTabSz="889000">
            <a:lnSpc>
              <a:spcPct val="90000"/>
            </a:lnSpc>
            <a:spcBef>
              <a:spcPct val="0"/>
            </a:spcBef>
            <a:spcAft>
              <a:spcPct val="15000"/>
            </a:spcAft>
            <a:buChar char="•"/>
          </a:pPr>
          <a:r>
            <a:rPr lang="en-GB" sz="2000" i="0" kern="1200" dirty="0"/>
            <a:t>It has a minimum level of cogency, seriousness, cohesion and importance</a:t>
          </a:r>
          <a:endParaRPr lang="en-US" sz="2000" i="0" kern="1200" dirty="0"/>
        </a:p>
        <a:p>
          <a:pPr marL="228600" lvl="1" indent="-228600" algn="l" defTabSz="889000">
            <a:lnSpc>
              <a:spcPct val="90000"/>
            </a:lnSpc>
            <a:spcBef>
              <a:spcPct val="0"/>
            </a:spcBef>
            <a:spcAft>
              <a:spcPct val="15000"/>
            </a:spcAft>
            <a:buChar char="•"/>
          </a:pPr>
          <a:r>
            <a:rPr lang="en-GB" sz="2000" i="0" kern="1200" dirty="0"/>
            <a:t>Is worthy of respect in a democratic society and not incompatible with human dignity and not in conflict with the fundamental rights of others</a:t>
          </a:r>
          <a:endParaRPr lang="en-US" sz="2000" i="0" kern="1200" dirty="0"/>
        </a:p>
      </dsp:txBody>
      <dsp:txXfrm rot="-5400000">
        <a:off x="3002282" y="2940715"/>
        <a:ext cx="6879065" cy="2395801"/>
      </dsp:txXfrm>
    </dsp:sp>
    <dsp:sp modelId="{3566C39D-5DB6-42EF-8E58-4CBF5254FB99}">
      <dsp:nvSpPr>
        <dsp:cNvPr id="0" name=""/>
        <dsp:cNvSpPr/>
      </dsp:nvSpPr>
      <dsp:spPr>
        <a:xfrm>
          <a:off x="504645" y="2803599"/>
          <a:ext cx="2497635" cy="26700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GB" sz="2300" i="1" kern="1200" dirty="0"/>
            <a:t>Granger v Nicholson </a:t>
          </a:r>
          <a:r>
            <a:rPr lang="en-GB" sz="2300" kern="1200" dirty="0"/>
            <a:t>(involving ethical veganism) says a philosophical belief means</a:t>
          </a:r>
          <a:r>
            <a:rPr lang="en-GB" sz="2300" i="1" kern="1200" dirty="0"/>
            <a:t>:</a:t>
          </a:r>
          <a:endParaRPr lang="en-US" sz="2300" kern="1200" dirty="0"/>
        </a:p>
      </dsp:txBody>
      <dsp:txXfrm>
        <a:off x="626569" y="2925523"/>
        <a:ext cx="2253787" cy="242618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69AE4-843A-4703-A4BC-0EFF8D77A49E}">
      <dsp:nvSpPr>
        <dsp:cNvPr id="0" name=""/>
        <dsp:cNvSpPr/>
      </dsp:nvSpPr>
      <dsp:spPr>
        <a:xfrm>
          <a:off x="0" y="691665"/>
          <a:ext cx="6666833" cy="95099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The case is first instance (not appellate) so not binding on other Employment Tribunals</a:t>
          </a:r>
          <a:endParaRPr lang="en-US" sz="1700" kern="1200" dirty="0"/>
        </a:p>
      </dsp:txBody>
      <dsp:txXfrm>
        <a:off x="46424" y="738089"/>
        <a:ext cx="6573985" cy="858142"/>
      </dsp:txXfrm>
    </dsp:sp>
    <dsp:sp modelId="{F1D72138-946A-42F9-A143-12B677CF85E7}">
      <dsp:nvSpPr>
        <dsp:cNvPr id="0" name=""/>
        <dsp:cNvSpPr/>
      </dsp:nvSpPr>
      <dsp:spPr>
        <a:xfrm>
          <a:off x="0" y="1691616"/>
          <a:ext cx="6666833" cy="950990"/>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The obvious battle (that anti-Zionism is anti-Semitism) was conceded by the University. It can be fought in the next case</a:t>
          </a:r>
          <a:endParaRPr lang="en-US" sz="1700" kern="1200" dirty="0"/>
        </a:p>
      </dsp:txBody>
      <dsp:txXfrm>
        <a:off x="46424" y="1738040"/>
        <a:ext cx="6573985" cy="858142"/>
      </dsp:txXfrm>
    </dsp:sp>
    <dsp:sp modelId="{DE889BDD-6948-4D60-9FC9-1FE2DB63669C}">
      <dsp:nvSpPr>
        <dsp:cNvPr id="0" name=""/>
        <dsp:cNvSpPr/>
      </dsp:nvSpPr>
      <dsp:spPr>
        <a:xfrm>
          <a:off x="0" y="2691567"/>
          <a:ext cx="6666833" cy="950990"/>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The importance of academic freedom and freedom of speech would not receive the same emphasis in a non-academic environment</a:t>
          </a:r>
          <a:endParaRPr lang="en-US" sz="1700" kern="1200" dirty="0"/>
        </a:p>
      </dsp:txBody>
      <dsp:txXfrm>
        <a:off x="46424" y="2737991"/>
        <a:ext cx="6573985" cy="858142"/>
      </dsp:txXfrm>
    </dsp:sp>
    <dsp:sp modelId="{48918F12-635C-47E3-B86F-11C57606EAC2}">
      <dsp:nvSpPr>
        <dsp:cNvPr id="0" name=""/>
        <dsp:cNvSpPr/>
      </dsp:nvSpPr>
      <dsp:spPr>
        <a:xfrm>
          <a:off x="0" y="3691517"/>
          <a:ext cx="6666833" cy="950990"/>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The battle can still be fought and won in the workplace</a:t>
          </a:r>
          <a:endParaRPr lang="en-US" sz="1700" kern="1200" dirty="0"/>
        </a:p>
      </dsp:txBody>
      <dsp:txXfrm>
        <a:off x="46424" y="3737941"/>
        <a:ext cx="6573985" cy="858142"/>
      </dsp:txXfrm>
    </dsp:sp>
    <dsp:sp modelId="{E357AE0A-4A93-4073-8D00-A2660286729A}">
      <dsp:nvSpPr>
        <dsp:cNvPr id="0" name=""/>
        <dsp:cNvSpPr/>
      </dsp:nvSpPr>
      <dsp:spPr>
        <a:xfrm>
          <a:off x="0" y="4691468"/>
          <a:ext cx="6666833" cy="95099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Remember, Zionists could just as likely be in the position of seeking the protection of the law, as trying to limit it, so ironically, an attempt to save this case on appeal may make the law, overall, worse for Jews, not better. </a:t>
          </a:r>
          <a:endParaRPr lang="en-US" sz="1700" kern="1200" dirty="0"/>
        </a:p>
      </dsp:txBody>
      <dsp:txXfrm>
        <a:off x="46424" y="4737892"/>
        <a:ext cx="6573985" cy="8581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A622D-A8A4-D31E-9E85-EFBA9B4859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9E4E93-68E8-85E4-30CE-DC79B17E60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EAA7B42-DCCC-9F1E-5B33-C8C42E890F75}"/>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3615D4C9-27FE-222F-AB8D-CA42728A7F7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7218167-8468-2074-3AD5-365E6D97DE1E}"/>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2489044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3B25-083D-143B-8E3E-220A63913E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416C2F-4054-9DBE-52AC-225909857E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9411F2-4385-6A5D-0CC1-25AB2F173008}"/>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2C0E9B81-5912-7241-2B05-5D084AFC0B9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AE67F6F-0475-A5B2-FE2B-33E11584CEC6}"/>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185732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AAC468-850B-B6AA-F45F-0234FC280E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1A4198-0DE4-1BCA-02CC-377DE2AEEA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83B342-A941-047B-B0C4-9A5992129D99}"/>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519F4AC3-2943-0E7D-E80A-1F6FE11CEC7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67AC783-03A1-CCC0-EDB6-950BCBCF5C60}"/>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1079882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6F45C-4211-0C94-7DCF-A6D8BB897B9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78F1613-390F-F3A5-3987-F64F696F7B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875FB0-3FCF-9524-3943-01F7E6B4CDC2}"/>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C0764BD5-8985-D3AA-515A-5F0D1C43A82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1D972A6-7979-CBFA-8274-1B5503A62992}"/>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278859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DDC46-E874-D322-08C1-F5C7BC84F6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660268C-DB04-9F93-AB99-2380A261F4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D194AF-3F45-5072-A1A7-B4D11E3F1518}"/>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49B53EAA-418D-56F5-6F74-07464BEF658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8CFC679-88DA-7631-C1C8-6C10A9118559}"/>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4290129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A16E6-54A3-18DF-0A0D-4C74594B5B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6736A4-4F48-3084-1B3A-7681254C44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56BAD2E-1E6A-378B-1BE8-F7C3030C66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300136-AFA7-0437-921E-987748E78FF7}"/>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6" name="Footer Placeholder 5">
            <a:extLst>
              <a:ext uri="{FF2B5EF4-FFF2-40B4-BE49-F238E27FC236}">
                <a16:creationId xmlns:a16="http://schemas.microsoft.com/office/drawing/2014/main" id="{9747BCE4-CA6F-C410-285C-C3C2401AB98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3BB47DD-61E4-9265-CF3A-A63E45A08F4A}"/>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253570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CC043-CE65-A36C-C8A2-6759DF0CC51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6D52B4-19AE-2507-E7A3-C20E05552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3AE67E-CA6F-DB5E-916F-9D3A015526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0DA0BD-22D0-BD89-449E-E2F90ABC03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BB3311-AACD-E7BF-52BB-22A8A56043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BFD041-742D-7A2E-72D3-77D60D4C2365}"/>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8" name="Footer Placeholder 7">
            <a:extLst>
              <a:ext uri="{FF2B5EF4-FFF2-40B4-BE49-F238E27FC236}">
                <a16:creationId xmlns:a16="http://schemas.microsoft.com/office/drawing/2014/main" id="{DBA2B0FC-D6E5-332E-4725-FF9045879B6E}"/>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94B31EF7-898C-CC7B-00C5-B90CB75F8DCE}"/>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329406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2A9-8A1D-3845-F66D-65A3057D2A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B16663-1E45-58D4-5ED5-77557B6ECA9B}"/>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4" name="Footer Placeholder 3">
            <a:extLst>
              <a:ext uri="{FF2B5EF4-FFF2-40B4-BE49-F238E27FC236}">
                <a16:creationId xmlns:a16="http://schemas.microsoft.com/office/drawing/2014/main" id="{6356262E-E69A-BF07-022B-C1666466F9D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815963A-B85D-AACF-1748-A5A911B58B82}"/>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2471399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63026F-E5BF-E443-8319-112EF4C068A0}"/>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3" name="Footer Placeholder 2">
            <a:extLst>
              <a:ext uri="{FF2B5EF4-FFF2-40B4-BE49-F238E27FC236}">
                <a16:creationId xmlns:a16="http://schemas.microsoft.com/office/drawing/2014/main" id="{2145A64F-4E43-C68C-EEC6-791EA039A43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A702926F-0341-23AE-55D2-CF58CEDEC040}"/>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3132990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21525-7D1A-8828-D3AF-F0B1A2982F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4D87DD3-8D85-6B27-AD0B-D2DECF40AB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894270D-D509-4974-D85A-72D0E2E4B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3B59D9-5B10-2236-F562-41889F346351}"/>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6" name="Footer Placeholder 5">
            <a:extLst>
              <a:ext uri="{FF2B5EF4-FFF2-40B4-BE49-F238E27FC236}">
                <a16:creationId xmlns:a16="http://schemas.microsoft.com/office/drawing/2014/main" id="{1C751DD5-4816-8AA7-FD11-BF4216078CD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13407EA-2791-2F2E-1A5A-FE55CAD2B4E2}"/>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2914762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4E47F-A2BE-A856-374D-0AC48E747A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4764CA4-93DC-354C-75F9-DA225DE83C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C961408-5995-A60D-3DAB-E76C9E620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92AED6-45C0-7800-D67E-D0EC5DCC84BD}"/>
              </a:ext>
            </a:extLst>
          </p:cNvPr>
          <p:cNvSpPr>
            <a:spLocks noGrp="1"/>
          </p:cNvSpPr>
          <p:nvPr>
            <p:ph type="dt" sz="half" idx="10"/>
          </p:nvPr>
        </p:nvSpPr>
        <p:spPr/>
        <p:txBody>
          <a:bodyPr/>
          <a:lstStyle/>
          <a:p>
            <a:fld id="{7BA81FD6-758D-4E13-868C-13F6184E2227}" type="datetimeFigureOut">
              <a:rPr lang="en-GB" smtClean="0"/>
              <a:t>17/12/2024</a:t>
            </a:fld>
            <a:endParaRPr lang="en-GB" dirty="0"/>
          </a:p>
        </p:txBody>
      </p:sp>
      <p:sp>
        <p:nvSpPr>
          <p:cNvPr id="6" name="Footer Placeholder 5">
            <a:extLst>
              <a:ext uri="{FF2B5EF4-FFF2-40B4-BE49-F238E27FC236}">
                <a16:creationId xmlns:a16="http://schemas.microsoft.com/office/drawing/2014/main" id="{264DEE64-71BC-1C44-87A1-179C3C39725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E86D3E0-0982-64E4-088B-99E5422F4574}"/>
              </a:ext>
            </a:extLst>
          </p:cNvPr>
          <p:cNvSpPr>
            <a:spLocks noGrp="1"/>
          </p:cNvSpPr>
          <p:nvPr>
            <p:ph type="sldNum" sz="quarter" idx="12"/>
          </p:nvPr>
        </p:nvSpPr>
        <p:spPr/>
        <p:txBody>
          <a:bodyPr/>
          <a:lstStyle/>
          <a:p>
            <a:fld id="{86255F4B-595B-424E-BB32-A6D3E68D3FCC}" type="slidenum">
              <a:rPr lang="en-GB" smtClean="0"/>
              <a:t>‹#›</a:t>
            </a:fld>
            <a:endParaRPr lang="en-GB" dirty="0"/>
          </a:p>
        </p:txBody>
      </p:sp>
    </p:spTree>
    <p:extLst>
      <p:ext uri="{BB962C8B-B14F-4D97-AF65-F5344CB8AC3E}">
        <p14:creationId xmlns:p14="http://schemas.microsoft.com/office/powerpoint/2010/main" val="1344114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2BC2E-F714-9070-BADD-F1FD9531F8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6EDD4D-C873-E735-C685-563F009012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8C7606-A088-D28A-875E-1BB5A08118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A81FD6-758D-4E13-868C-13F6184E2227}" type="datetimeFigureOut">
              <a:rPr lang="en-GB" smtClean="0"/>
              <a:t>17/12/2024</a:t>
            </a:fld>
            <a:endParaRPr lang="en-GB" dirty="0"/>
          </a:p>
        </p:txBody>
      </p:sp>
      <p:sp>
        <p:nvSpPr>
          <p:cNvPr id="5" name="Footer Placeholder 4">
            <a:extLst>
              <a:ext uri="{FF2B5EF4-FFF2-40B4-BE49-F238E27FC236}">
                <a16:creationId xmlns:a16="http://schemas.microsoft.com/office/drawing/2014/main" id="{3EEA21AF-B5E1-77E0-21EE-F4DA14EF78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3CA43B5D-6A4C-DA7C-F584-F28F9A3C98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55F4B-595B-424E-BB32-A6D3E68D3FCC}" type="slidenum">
              <a:rPr lang="en-GB" smtClean="0"/>
              <a:t>‹#›</a:t>
            </a:fld>
            <a:endParaRPr lang="en-GB" dirty="0"/>
          </a:p>
        </p:txBody>
      </p:sp>
    </p:spTree>
    <p:extLst>
      <p:ext uri="{BB962C8B-B14F-4D97-AF65-F5344CB8AC3E}">
        <p14:creationId xmlns:p14="http://schemas.microsoft.com/office/powerpoint/2010/main" val="3375942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hejc.com/news/politics/you-use-zionism-as-cover-for-antisemitism-jacob-rees-mogg-clashes-with-disgraced-professor-david-miller-j7pwdi9j"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DDA8CE9-E0A6-4FF2-823D-D0860760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1195564-33B9-434B-9641-764F5905A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19" name="Group 18">
            <a:extLst>
              <a:ext uri="{FF2B5EF4-FFF2-40B4-BE49-F238E27FC236}">
                <a16:creationId xmlns:a16="http://schemas.microsoft.com/office/drawing/2014/main" id="{1D18C537-E336-47C4-836B-C342A230F8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2475" y="1"/>
            <a:ext cx="4262009" cy="2602764"/>
            <a:chOff x="6867015" y="-1"/>
            <a:chExt cx="5324985" cy="3251912"/>
          </a:xfrm>
          <a:solidFill>
            <a:schemeClr val="accent5">
              <a:alpha val="5000"/>
            </a:schemeClr>
          </a:solidFill>
        </p:grpSpPr>
        <p:sp>
          <p:nvSpPr>
            <p:cNvPr id="20" name="Freeform: Shape 19">
              <a:extLst>
                <a:ext uri="{FF2B5EF4-FFF2-40B4-BE49-F238E27FC236}">
                  <a16:creationId xmlns:a16="http://schemas.microsoft.com/office/drawing/2014/main" id="{481F97D2-9A0D-4CA5-B9AF-27B558BCF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678A47C-892D-47C9-A5D8-F8860B1B0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D9E8FDFA-59ED-4D6F-BA20-10CDF8436C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E958D9A5-8003-4D92-8C05-787C630F7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5" name="Group 24">
            <a:extLst>
              <a:ext uri="{FF2B5EF4-FFF2-40B4-BE49-F238E27FC236}">
                <a16:creationId xmlns:a16="http://schemas.microsoft.com/office/drawing/2014/main" id="{5A1259D8-0C3A-4069-A22F-537BBBB61A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60995" y="62352"/>
            <a:ext cx="6028697" cy="6795648"/>
            <a:chOff x="6160995" y="62352"/>
            <a:chExt cx="6028697" cy="6795648"/>
          </a:xfrm>
        </p:grpSpPr>
        <p:sp>
          <p:nvSpPr>
            <p:cNvPr id="26" name="Freeform: Shape 25">
              <a:extLst>
                <a:ext uri="{FF2B5EF4-FFF2-40B4-BE49-F238E27FC236}">
                  <a16:creationId xmlns:a16="http://schemas.microsoft.com/office/drawing/2014/main" id="{D90700B4-CEB5-450F-9EA7-95E355B50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82080" y="81632"/>
              <a:ext cx="6007612" cy="6776368"/>
            </a:xfrm>
            <a:custGeom>
              <a:avLst/>
              <a:gdLst>
                <a:gd name="connsiteX0" fmla="*/ 4493599 w 6007612"/>
                <a:gd name="connsiteY0" fmla="*/ 0 h 6797829"/>
                <a:gd name="connsiteX1" fmla="*/ 5981837 w 6007612"/>
                <a:gd name="connsiteY1" fmla="*/ 314220 h 6797829"/>
                <a:gd name="connsiteX2" fmla="*/ 6007612 w 6007612"/>
                <a:gd name="connsiteY2" fmla="*/ 327088 h 6797829"/>
                <a:gd name="connsiteX3" fmla="*/ 6007612 w 6007612"/>
                <a:gd name="connsiteY3" fmla="*/ 1316637 h 6797829"/>
                <a:gd name="connsiteX4" fmla="*/ 5852405 w 6007612"/>
                <a:gd name="connsiteY4" fmla="*/ 1209899 h 6797829"/>
                <a:gd name="connsiteX5" fmla="*/ 5622498 w 6007612"/>
                <a:gd name="connsiteY5" fmla="*/ 1086619 h 6797829"/>
                <a:gd name="connsiteX6" fmla="*/ 4493032 w 6007612"/>
                <a:gd name="connsiteY6" fmla="*/ 851533 h 6797829"/>
                <a:gd name="connsiteX7" fmla="*/ 3155579 w 6007612"/>
                <a:gd name="connsiteY7" fmla="*/ 1108326 h 6797829"/>
                <a:gd name="connsiteX8" fmla="*/ 1963832 w 6007612"/>
                <a:gd name="connsiteY8" fmla="*/ 1817700 h 6797829"/>
                <a:gd name="connsiteX9" fmla="*/ 1144646 w 6007612"/>
                <a:gd name="connsiteY9" fmla="*/ 2832814 h 6797829"/>
                <a:gd name="connsiteX10" fmla="*/ 851249 w 6007612"/>
                <a:gd name="connsiteY10" fmla="*/ 3998599 h 6797829"/>
                <a:gd name="connsiteX11" fmla="*/ 1336319 w 6007612"/>
                <a:gd name="connsiteY11" fmla="*/ 5057837 h 6797829"/>
                <a:gd name="connsiteX12" fmla="*/ 1597084 w 6007612"/>
                <a:gd name="connsiteY12" fmla="*/ 5424583 h 6797829"/>
                <a:gd name="connsiteX13" fmla="*/ 2591910 w 6007612"/>
                <a:gd name="connsiteY13" fmla="*/ 6440122 h 6797829"/>
                <a:gd name="connsiteX14" fmla="*/ 3899854 w 6007612"/>
                <a:gd name="connsiteY14" fmla="*/ 6780621 h 6797829"/>
                <a:gd name="connsiteX15" fmla="*/ 4741172 w 6007612"/>
                <a:gd name="connsiteY15" fmla="*/ 6563979 h 6797829"/>
                <a:gd name="connsiteX16" fmla="*/ 5649171 w 6007612"/>
                <a:gd name="connsiteY16" fmla="*/ 5938452 h 6797829"/>
                <a:gd name="connsiteX17" fmla="*/ 5873475 w 6007612"/>
                <a:gd name="connsiteY17" fmla="*/ 5764656 h 6797829"/>
                <a:gd name="connsiteX18" fmla="*/ 6007612 w 6007612"/>
                <a:gd name="connsiteY18" fmla="*/ 5660343 h 6797829"/>
                <a:gd name="connsiteX19" fmla="*/ 6007612 w 6007612"/>
                <a:gd name="connsiteY19" fmla="*/ 6737454 h 6797829"/>
                <a:gd name="connsiteX20" fmla="*/ 5929386 w 6007612"/>
                <a:gd name="connsiteY20" fmla="*/ 6797829 h 6797829"/>
                <a:gd name="connsiteX21" fmla="*/ 1656512 w 6007612"/>
                <a:gd name="connsiteY21" fmla="*/ 6797829 h 6797829"/>
                <a:gd name="connsiteX22" fmla="*/ 1630254 w 6007612"/>
                <a:gd name="connsiteY22" fmla="*/ 6775222 h 6797829"/>
                <a:gd name="connsiteX23" fmla="*/ 892250 w 6007612"/>
                <a:gd name="connsiteY23" fmla="*/ 5902700 h 6797829"/>
                <a:gd name="connsiteX24" fmla="*/ 0 w 6007612"/>
                <a:gd name="connsiteY24" fmla="*/ 3998599 h 6797829"/>
                <a:gd name="connsiteX25" fmla="*/ 4493032 w 6007612"/>
                <a:gd name="connsiteY25"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007612" h="6797829">
                  <a:moveTo>
                    <a:pt x="4493599" y="0"/>
                  </a:moveTo>
                  <a:cubicBezTo>
                    <a:pt x="5048011" y="0"/>
                    <a:pt x="5546284" y="111886"/>
                    <a:pt x="5981837" y="314220"/>
                  </a:cubicBezTo>
                  <a:lnTo>
                    <a:pt x="6007612" y="327088"/>
                  </a:lnTo>
                  <a:lnTo>
                    <a:pt x="6007612" y="1316637"/>
                  </a:lnTo>
                  <a:lnTo>
                    <a:pt x="5852405" y="1209899"/>
                  </a:lnTo>
                  <a:cubicBezTo>
                    <a:pt x="5778266" y="1164709"/>
                    <a:pt x="5701526" y="1123535"/>
                    <a:pt x="5622498" y="1086619"/>
                  </a:cubicBezTo>
                  <a:cubicBezTo>
                    <a:pt x="5286822" y="930699"/>
                    <a:pt x="4906882" y="851533"/>
                    <a:pt x="4493032" y="851533"/>
                  </a:cubicBezTo>
                  <a:cubicBezTo>
                    <a:pt x="4056201" y="851533"/>
                    <a:pt x="3593263" y="940631"/>
                    <a:pt x="3155579" y="1108326"/>
                  </a:cubicBezTo>
                  <a:cubicBezTo>
                    <a:pt x="2721215" y="1275979"/>
                    <a:pt x="2318305" y="1515819"/>
                    <a:pt x="1963832" y="1817700"/>
                  </a:cubicBezTo>
                  <a:cubicBezTo>
                    <a:pt x="1617657" y="2114360"/>
                    <a:pt x="1334332" y="2465358"/>
                    <a:pt x="1144646" y="2832814"/>
                  </a:cubicBezTo>
                  <a:cubicBezTo>
                    <a:pt x="950561" y="3210060"/>
                    <a:pt x="851249" y="3602202"/>
                    <a:pt x="851249" y="3998599"/>
                  </a:cubicBezTo>
                  <a:cubicBezTo>
                    <a:pt x="851249" y="4377547"/>
                    <a:pt x="999792" y="4597311"/>
                    <a:pt x="1336319" y="5057837"/>
                  </a:cubicBezTo>
                  <a:cubicBezTo>
                    <a:pt x="1420450" y="5173181"/>
                    <a:pt x="1507419" y="5292497"/>
                    <a:pt x="1597084" y="5424583"/>
                  </a:cubicBezTo>
                  <a:cubicBezTo>
                    <a:pt x="1914175" y="5891917"/>
                    <a:pt x="2239493" y="6224189"/>
                    <a:pt x="2591910" y="6440122"/>
                  </a:cubicBezTo>
                  <a:cubicBezTo>
                    <a:pt x="2965467" y="6669393"/>
                    <a:pt x="3393219" y="6780621"/>
                    <a:pt x="3899854" y="6780621"/>
                  </a:cubicBezTo>
                  <a:cubicBezTo>
                    <a:pt x="4187861" y="6780621"/>
                    <a:pt x="4454583" y="6711812"/>
                    <a:pt x="4741172" y="6563979"/>
                  </a:cubicBezTo>
                  <a:cubicBezTo>
                    <a:pt x="5034852" y="6412173"/>
                    <a:pt x="5326263" y="6190848"/>
                    <a:pt x="5649171" y="5938452"/>
                  </a:cubicBezTo>
                  <a:cubicBezTo>
                    <a:pt x="5724931" y="5879291"/>
                    <a:pt x="5800409" y="5821406"/>
                    <a:pt x="5873475" y="5764656"/>
                  </a:cubicBezTo>
                  <a:lnTo>
                    <a:pt x="6007612" y="5660343"/>
                  </a:lnTo>
                  <a:lnTo>
                    <a:pt x="6007612" y="6737454"/>
                  </a:lnTo>
                  <a:lnTo>
                    <a:pt x="5929386"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0582300F-F646-4FC3-94FC-0582F4B5E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0995" y="62352"/>
              <a:ext cx="6028697" cy="6795648"/>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FBB8E8B8-1900-4326-8858-F375F5D8A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3721" y="81632"/>
              <a:ext cx="6025971" cy="6776368"/>
            </a:xfrm>
            <a:custGeom>
              <a:avLst/>
              <a:gdLst>
                <a:gd name="connsiteX0" fmla="*/ 6025971 w 6025971"/>
                <a:gd name="connsiteY0" fmla="*/ 5825635 h 6797829"/>
                <a:gd name="connsiteX1" fmla="*/ 6025971 w 6025971"/>
                <a:gd name="connsiteY1" fmla="*/ 6723285 h 6797829"/>
                <a:gd name="connsiteX2" fmla="*/ 5929386 w 6025971"/>
                <a:gd name="connsiteY2" fmla="*/ 6797829 h 6797829"/>
                <a:gd name="connsiteX3" fmla="*/ 4560411 w 6025971"/>
                <a:gd name="connsiteY3" fmla="*/ 6797829 h 6797829"/>
                <a:gd name="connsiteX4" fmla="*/ 4597731 w 6025971"/>
                <a:gd name="connsiteY4" fmla="*/ 6785305 h 6797829"/>
                <a:gd name="connsiteX5" fmla="*/ 5736707 w 6025971"/>
                <a:gd name="connsiteY5" fmla="*/ 6050108 h 6797829"/>
                <a:gd name="connsiteX6" fmla="*/ 5960301 w 6025971"/>
                <a:gd name="connsiteY6" fmla="*/ 5876738 h 6797829"/>
                <a:gd name="connsiteX7" fmla="*/ 4493599 w 6025971"/>
                <a:gd name="connsiteY7" fmla="*/ 0 h 6797829"/>
                <a:gd name="connsiteX8" fmla="*/ 5981837 w 6025971"/>
                <a:gd name="connsiteY8" fmla="*/ 314220 h 6797829"/>
                <a:gd name="connsiteX9" fmla="*/ 6025971 w 6025971"/>
                <a:gd name="connsiteY9" fmla="*/ 336254 h 6797829"/>
                <a:gd name="connsiteX10" fmla="*/ 6025971 w 6025971"/>
                <a:gd name="connsiteY10" fmla="*/ 1157325 h 6797829"/>
                <a:gd name="connsiteX11" fmla="*/ 5925889 w 6025971"/>
                <a:gd name="connsiteY11" fmla="*/ 1088522 h 6797829"/>
                <a:gd name="connsiteX12" fmla="*/ 5682227 w 6025971"/>
                <a:gd name="connsiteY12" fmla="*/ 957939 h 6797829"/>
                <a:gd name="connsiteX13" fmla="*/ 4493032 w 6025971"/>
                <a:gd name="connsiteY13" fmla="*/ 709658 h 6797829"/>
                <a:gd name="connsiteX14" fmla="*/ 3104646 w 6025971"/>
                <a:gd name="connsiteY14" fmla="*/ 976666 h 6797829"/>
                <a:gd name="connsiteX15" fmla="*/ 1871612 w 6025971"/>
                <a:gd name="connsiteY15" fmla="*/ 1710017 h 6797829"/>
                <a:gd name="connsiteX16" fmla="*/ 1018661 w 6025971"/>
                <a:gd name="connsiteY16" fmla="*/ 2767694 h 6797829"/>
                <a:gd name="connsiteX17" fmla="*/ 709374 w 6025971"/>
                <a:gd name="connsiteY17" fmla="*/ 3998599 h 6797829"/>
                <a:gd name="connsiteX18" fmla="*/ 1221258 w 6025971"/>
                <a:gd name="connsiteY18" fmla="*/ 5141684 h 6797829"/>
                <a:gd name="connsiteX19" fmla="*/ 1479187 w 6025971"/>
                <a:gd name="connsiteY19" fmla="*/ 5504459 h 6797829"/>
                <a:gd name="connsiteX20" fmla="*/ 3021272 w 6025971"/>
                <a:gd name="connsiteY20" fmla="*/ 6793670 h 6797829"/>
                <a:gd name="connsiteX21" fmla="*/ 3035805 w 6025971"/>
                <a:gd name="connsiteY21" fmla="*/ 6797829 h 6797829"/>
                <a:gd name="connsiteX22" fmla="*/ 1656512 w 6025971"/>
                <a:gd name="connsiteY22" fmla="*/ 6797829 h 6797829"/>
                <a:gd name="connsiteX23" fmla="*/ 1630254 w 6025971"/>
                <a:gd name="connsiteY23" fmla="*/ 6775222 h 6797829"/>
                <a:gd name="connsiteX24" fmla="*/ 892250 w 6025971"/>
                <a:gd name="connsiteY24" fmla="*/ 5902700 h 6797829"/>
                <a:gd name="connsiteX25" fmla="*/ 0 w 6025971"/>
                <a:gd name="connsiteY25" fmla="*/ 3998599 h 6797829"/>
                <a:gd name="connsiteX26" fmla="*/ 4493032 w 6025971"/>
                <a:gd name="connsiteY26"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025971" h="6797829">
                  <a:moveTo>
                    <a:pt x="6025971" y="5825635"/>
                  </a:moveTo>
                  <a:lnTo>
                    <a:pt x="6025971" y="6723285"/>
                  </a:lnTo>
                  <a:lnTo>
                    <a:pt x="5929386" y="6797829"/>
                  </a:lnTo>
                  <a:lnTo>
                    <a:pt x="4560411" y="6797829"/>
                  </a:lnTo>
                  <a:lnTo>
                    <a:pt x="4597731" y="6785305"/>
                  </a:lnTo>
                  <a:cubicBezTo>
                    <a:pt x="4964953" y="6637825"/>
                    <a:pt x="5315251" y="6379435"/>
                    <a:pt x="5736707" y="6050108"/>
                  </a:cubicBezTo>
                  <a:cubicBezTo>
                    <a:pt x="5812043" y="5991230"/>
                    <a:pt x="5887377" y="5933488"/>
                    <a:pt x="5960301" y="5876738"/>
                  </a:cubicBezTo>
                  <a:close/>
                  <a:moveTo>
                    <a:pt x="4493599" y="0"/>
                  </a:moveTo>
                  <a:cubicBezTo>
                    <a:pt x="5048011" y="0"/>
                    <a:pt x="5546284" y="111886"/>
                    <a:pt x="5981837" y="314220"/>
                  </a:cubicBezTo>
                  <a:lnTo>
                    <a:pt x="6025971" y="336254"/>
                  </a:lnTo>
                  <a:lnTo>
                    <a:pt x="6025971" y="1157325"/>
                  </a:lnTo>
                  <a:lnTo>
                    <a:pt x="5925889" y="1088522"/>
                  </a:lnTo>
                  <a:cubicBezTo>
                    <a:pt x="5847314" y="1040649"/>
                    <a:pt x="5765982" y="997036"/>
                    <a:pt x="5682227" y="957939"/>
                  </a:cubicBezTo>
                  <a:cubicBezTo>
                    <a:pt x="5327823" y="793222"/>
                    <a:pt x="4927595" y="709658"/>
                    <a:pt x="4493032" y="709658"/>
                  </a:cubicBezTo>
                  <a:cubicBezTo>
                    <a:pt x="4031940" y="709658"/>
                    <a:pt x="3564888" y="799465"/>
                    <a:pt x="3104646" y="976666"/>
                  </a:cubicBezTo>
                  <a:cubicBezTo>
                    <a:pt x="2655243" y="1149867"/>
                    <a:pt x="2238358" y="1397822"/>
                    <a:pt x="1871612" y="1710017"/>
                  </a:cubicBezTo>
                  <a:cubicBezTo>
                    <a:pt x="1506427" y="2022852"/>
                    <a:pt x="1219414" y="2378815"/>
                    <a:pt x="1018661" y="2767694"/>
                  </a:cubicBezTo>
                  <a:cubicBezTo>
                    <a:pt x="813368" y="3165227"/>
                    <a:pt x="709374" y="3579358"/>
                    <a:pt x="709374" y="3998599"/>
                  </a:cubicBezTo>
                  <a:cubicBezTo>
                    <a:pt x="709374" y="4421103"/>
                    <a:pt x="875510" y="4667680"/>
                    <a:pt x="1221258" y="5141684"/>
                  </a:cubicBezTo>
                  <a:cubicBezTo>
                    <a:pt x="1304681" y="5256035"/>
                    <a:pt x="1390941" y="5374217"/>
                    <a:pt x="1479187" y="5504459"/>
                  </a:cubicBezTo>
                  <a:cubicBezTo>
                    <a:pt x="1942790" y="6187719"/>
                    <a:pt x="2430063" y="6601673"/>
                    <a:pt x="3021272" y="6793670"/>
                  </a:cubicBezTo>
                  <a:lnTo>
                    <a:pt x="3035805"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3DF1CCC4-5DD9-E132-4EF6-ADB0EE908600}"/>
              </a:ext>
            </a:extLst>
          </p:cNvPr>
          <p:cNvSpPr>
            <a:spLocks noGrp="1"/>
          </p:cNvSpPr>
          <p:nvPr>
            <p:ph type="ctrTitle"/>
          </p:nvPr>
        </p:nvSpPr>
        <p:spPr>
          <a:xfrm>
            <a:off x="804672" y="1055098"/>
            <a:ext cx="5760719" cy="4747805"/>
          </a:xfrm>
        </p:spPr>
        <p:txBody>
          <a:bodyPr anchor="ctr">
            <a:normAutofit/>
          </a:bodyPr>
          <a:lstStyle/>
          <a:p>
            <a:pPr marL="342900" lvl="0" indent="-342900" algn="l">
              <a:tabLst>
                <a:tab pos="457200" algn="l"/>
              </a:tabLst>
            </a:pPr>
            <a:r>
              <a:rPr lang="en-GB" sz="2800" b="1" dirty="0">
                <a:solidFill>
                  <a:schemeClr val="tx2"/>
                </a:solidFill>
                <a:effectLst/>
                <a:latin typeface="Calibri" panose="020F0502020204030204" pitchFamily="34" charset="0"/>
                <a:ea typeface="Times New Roman" panose="02020603050405020304" pitchFamily="18" charset="0"/>
              </a:rPr>
              <a:t>The man who survived Cancel Culture or a Virulent Anti-Semite or both? </a:t>
            </a:r>
            <a:br>
              <a:rPr lang="en-GB" sz="2800" b="1" dirty="0">
                <a:solidFill>
                  <a:schemeClr val="tx2"/>
                </a:solidFill>
                <a:effectLst/>
                <a:latin typeface="Calibri" panose="020F0502020204030204" pitchFamily="34" charset="0"/>
                <a:ea typeface="Times New Roman" panose="02020603050405020304" pitchFamily="18" charset="0"/>
              </a:rPr>
            </a:br>
            <a:br>
              <a:rPr lang="en-GB" sz="2800" b="1" dirty="0">
                <a:solidFill>
                  <a:schemeClr val="tx2"/>
                </a:solidFill>
                <a:effectLst/>
                <a:latin typeface="Calibri" panose="020F0502020204030204" pitchFamily="34" charset="0"/>
                <a:ea typeface="Times New Roman" panose="02020603050405020304" pitchFamily="18" charset="0"/>
              </a:rPr>
            </a:br>
            <a:r>
              <a:rPr lang="en-GB" sz="2800" b="1" dirty="0">
                <a:solidFill>
                  <a:schemeClr val="tx2"/>
                </a:solidFill>
                <a:effectLst/>
                <a:latin typeface="Calibri" panose="020F0502020204030204" pitchFamily="34" charset="0"/>
                <a:ea typeface="Times New Roman" panose="02020603050405020304" pitchFamily="18" charset="0"/>
              </a:rPr>
              <a:t>What can those who want to use the law to challenge anti-Zionism at work and in academia learn from the David Miller case?</a:t>
            </a:r>
            <a:r>
              <a:rPr lang="en-GB" sz="2800" dirty="0">
                <a:solidFill>
                  <a:schemeClr val="tx2"/>
                </a:solidFill>
                <a:effectLst/>
                <a:latin typeface="Calibri" panose="020F0502020204030204" pitchFamily="34" charset="0"/>
                <a:ea typeface="Times New Roman" panose="02020603050405020304" pitchFamily="18" charset="0"/>
              </a:rPr>
              <a:t> </a:t>
            </a:r>
            <a:br>
              <a:rPr lang="en-GB" sz="2800" dirty="0">
                <a:solidFill>
                  <a:schemeClr val="tx2"/>
                </a:solidFill>
                <a:effectLst/>
                <a:latin typeface="Calibri" panose="020F0502020204030204" pitchFamily="34" charset="0"/>
                <a:ea typeface="Times New Roman" panose="02020603050405020304" pitchFamily="18" charset="0"/>
              </a:rPr>
            </a:br>
            <a:br>
              <a:rPr lang="en-GB" sz="2800" dirty="0">
                <a:solidFill>
                  <a:schemeClr val="tx2"/>
                </a:solidFill>
                <a:effectLst/>
                <a:latin typeface="Calibri" panose="020F0502020204030204" pitchFamily="34" charset="0"/>
                <a:ea typeface="Times New Roman" panose="02020603050405020304" pitchFamily="18" charset="0"/>
              </a:rPr>
            </a:br>
            <a:br>
              <a:rPr lang="en-GB" sz="2800" dirty="0">
                <a:solidFill>
                  <a:schemeClr val="tx2"/>
                </a:solidFill>
                <a:effectLst/>
                <a:latin typeface="Calibri" panose="020F0502020204030204" pitchFamily="34" charset="0"/>
                <a:ea typeface="Calibri" panose="020F0502020204030204" pitchFamily="34" charset="0"/>
              </a:rPr>
            </a:br>
            <a:endParaRPr lang="en-GB" sz="2800" dirty="0">
              <a:solidFill>
                <a:schemeClr val="tx2"/>
              </a:solidFill>
            </a:endParaRPr>
          </a:p>
        </p:txBody>
      </p:sp>
      <p:sp>
        <p:nvSpPr>
          <p:cNvPr id="3" name="Subtitle 2">
            <a:extLst>
              <a:ext uri="{FF2B5EF4-FFF2-40B4-BE49-F238E27FC236}">
                <a16:creationId xmlns:a16="http://schemas.microsoft.com/office/drawing/2014/main" id="{3230990C-8E7A-2A44-366D-3E964FB87A92}"/>
              </a:ext>
            </a:extLst>
          </p:cNvPr>
          <p:cNvSpPr>
            <a:spLocks noGrp="1"/>
          </p:cNvSpPr>
          <p:nvPr>
            <p:ph type="subTitle" idx="1"/>
          </p:nvPr>
        </p:nvSpPr>
        <p:spPr>
          <a:xfrm>
            <a:off x="7658101" y="2057401"/>
            <a:ext cx="4014788" cy="4400550"/>
          </a:xfrm>
        </p:spPr>
        <p:txBody>
          <a:bodyPr anchor="ctr">
            <a:normAutofit/>
          </a:bodyPr>
          <a:lstStyle/>
          <a:p>
            <a:pPr algn="l"/>
            <a:r>
              <a:rPr lang="en-GB" sz="1700" i="1" dirty="0">
                <a:solidFill>
                  <a:schemeClr val="tx2"/>
                </a:solidFill>
                <a:effectLst/>
                <a:latin typeface="Calibri" panose="020F0502020204030204" pitchFamily="34" charset="0"/>
                <a:ea typeface="Calibri" panose="020F0502020204030204" pitchFamily="34" charset="0"/>
              </a:rPr>
              <a:t>David Miller was fired from his employment as a lecturer at Bristol University because he held "Zionists" responsible for funding Islamophobia, said Jewish schools are advocates for ethnic cleansing and UJS is a pawn for a violent, racist, foreign regime. Why did he win his Employment Tribunal claim? What are the underlying legal principles? Can you challenge anti-Zionist beliefs at work or academia?</a:t>
            </a:r>
          </a:p>
          <a:p>
            <a:pPr algn="l"/>
            <a:endParaRPr lang="en-GB" sz="1700" i="1" dirty="0">
              <a:solidFill>
                <a:schemeClr val="tx2"/>
              </a:solidFill>
              <a:latin typeface="Calibri" panose="020F0502020204030204" pitchFamily="34" charset="0"/>
            </a:endParaRPr>
          </a:p>
          <a:p>
            <a:pPr algn="l"/>
            <a:r>
              <a:rPr lang="en-GB" sz="1700" i="1" dirty="0">
                <a:solidFill>
                  <a:schemeClr val="tx2"/>
                </a:solidFill>
                <a:latin typeface="Calibri" panose="020F0502020204030204" pitchFamily="34" charset="0"/>
              </a:rPr>
              <a:t>By Gareth Brahams</a:t>
            </a:r>
            <a:endParaRPr lang="en-GB" sz="1700" dirty="0">
              <a:solidFill>
                <a:schemeClr val="tx2"/>
              </a:solidFill>
            </a:endParaRPr>
          </a:p>
        </p:txBody>
      </p:sp>
    </p:spTree>
    <p:extLst>
      <p:ext uri="{BB962C8B-B14F-4D97-AF65-F5344CB8AC3E}">
        <p14:creationId xmlns:p14="http://schemas.microsoft.com/office/powerpoint/2010/main" val="224788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1000"/>
                                  </p:stCondLst>
                                  <p:iterate type="wd">
                                    <p:tmPct val="15000"/>
                                  </p:iterate>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7D74E26D-7656-BDD9-A735-F6FDB2525DA9}"/>
              </a:ext>
            </a:extLst>
          </p:cNvPr>
          <p:cNvSpPr>
            <a:spLocks noGrp="1"/>
          </p:cNvSpPr>
          <p:nvPr>
            <p:ph type="title"/>
          </p:nvPr>
        </p:nvSpPr>
        <p:spPr>
          <a:xfrm>
            <a:off x="1137036" y="548640"/>
            <a:ext cx="9543405" cy="1188720"/>
          </a:xfrm>
        </p:spPr>
        <p:txBody>
          <a:bodyPr>
            <a:normAutofit fontScale="90000"/>
          </a:bodyPr>
          <a:lstStyle/>
          <a:p>
            <a:r>
              <a:rPr lang="en-GB" dirty="0">
                <a:solidFill>
                  <a:schemeClr val="tx1">
                    <a:lumMod val="85000"/>
                    <a:lumOff val="15000"/>
                  </a:schemeClr>
                </a:solidFill>
              </a:rPr>
              <a:t>What was his Employment Tribunal claim?</a:t>
            </a:r>
          </a:p>
        </p:txBody>
      </p:sp>
      <p:sp>
        <p:nvSpPr>
          <p:cNvPr id="3" name="Content Placeholder 2">
            <a:extLst>
              <a:ext uri="{FF2B5EF4-FFF2-40B4-BE49-F238E27FC236}">
                <a16:creationId xmlns:a16="http://schemas.microsoft.com/office/drawing/2014/main" id="{C97AA9BA-EE1D-24C6-28F8-FBFFE0303D1A}"/>
              </a:ext>
            </a:extLst>
          </p:cNvPr>
          <p:cNvSpPr>
            <a:spLocks noGrp="1"/>
          </p:cNvSpPr>
          <p:nvPr>
            <p:ph idx="1"/>
          </p:nvPr>
        </p:nvSpPr>
        <p:spPr>
          <a:xfrm>
            <a:off x="1957987" y="1638301"/>
            <a:ext cx="8276026" cy="5133974"/>
          </a:xfrm>
        </p:spPr>
        <p:txBody>
          <a:bodyPr anchor="ctr">
            <a:normAutofit fontScale="92500" lnSpcReduction="10000"/>
          </a:bodyPr>
          <a:lstStyle/>
          <a:p>
            <a:r>
              <a:rPr lang="en-GB" sz="1900" dirty="0">
                <a:solidFill>
                  <a:schemeClr val="tx1">
                    <a:lumMod val="85000"/>
                    <a:lumOff val="15000"/>
                  </a:schemeClr>
                </a:solidFill>
              </a:rPr>
              <a:t>He has a right not to suffer detriment or be dismissed due to his philosophical belief that “political Zionism” is inherently racist, imperialistic, colonial and ought to be opposed. That was infringed</a:t>
            </a:r>
          </a:p>
          <a:p>
            <a:endParaRPr lang="en-GB" sz="1900" dirty="0">
              <a:solidFill>
                <a:schemeClr val="tx1">
                  <a:lumMod val="85000"/>
                  <a:lumOff val="15000"/>
                </a:schemeClr>
              </a:solidFill>
            </a:endParaRPr>
          </a:p>
          <a:p>
            <a:pPr lvl="1"/>
            <a:r>
              <a:rPr lang="en-GB" sz="1900" dirty="0">
                <a:solidFill>
                  <a:schemeClr val="tx1">
                    <a:lumMod val="85000"/>
                    <a:lumOff val="15000"/>
                  </a:schemeClr>
                </a:solidFill>
              </a:rPr>
              <a:t>He defines Zionism as the belief that a state for Jewish people ought to be established and maintained in the territory formerly comprising the British Mandate of Palestine.  </a:t>
            </a:r>
          </a:p>
          <a:p>
            <a:pPr lvl="1"/>
            <a:endParaRPr lang="en-GB" sz="1900" dirty="0">
              <a:solidFill>
                <a:schemeClr val="tx1">
                  <a:lumMod val="85000"/>
                  <a:lumOff val="15000"/>
                </a:schemeClr>
              </a:solidFill>
            </a:endParaRPr>
          </a:p>
          <a:p>
            <a:pPr lvl="1"/>
            <a:r>
              <a:rPr lang="en-GB" sz="1900" dirty="0">
                <a:solidFill>
                  <a:schemeClr val="tx1">
                    <a:lumMod val="85000"/>
                    <a:lumOff val="15000"/>
                  </a:schemeClr>
                </a:solidFill>
              </a:rPr>
              <a:t>He also in evidence said it was settler-colonial and ethno-nationalist, necessarily called for the displacement and disenfranchisement of non-Jews in favour of Jews and is therefore bound to lead to apartheid, ethnic cleansing and genocide in pursuit of territorial control and expansion</a:t>
            </a:r>
          </a:p>
          <a:p>
            <a:pPr marL="457200" lvl="1" indent="0">
              <a:buNone/>
            </a:pPr>
            <a:r>
              <a:rPr lang="en-GB" sz="1900" dirty="0">
                <a:solidFill>
                  <a:schemeClr val="tx1">
                    <a:lumMod val="85000"/>
                    <a:lumOff val="15000"/>
                  </a:schemeClr>
                </a:solidFill>
              </a:rPr>
              <a:t> </a:t>
            </a:r>
          </a:p>
          <a:p>
            <a:r>
              <a:rPr lang="en-GB" sz="1900" dirty="0">
                <a:solidFill>
                  <a:schemeClr val="tx1">
                    <a:lumMod val="85000"/>
                    <a:lumOff val="15000"/>
                  </a:schemeClr>
                </a:solidFill>
              </a:rPr>
              <a:t>He suffered harassment for his beliefs in the form of the complaints he received, being subjected to disciplinary processes and the failure of the university to defend him</a:t>
            </a:r>
          </a:p>
          <a:p>
            <a:r>
              <a:rPr lang="en-GB" sz="1900" dirty="0">
                <a:solidFill>
                  <a:schemeClr val="tx1">
                    <a:lumMod val="85000"/>
                    <a:lumOff val="15000"/>
                  </a:schemeClr>
                </a:solidFill>
              </a:rPr>
              <a:t>Wrongful dismissal – i.e. he was contractually entitled to notice</a:t>
            </a:r>
          </a:p>
          <a:p>
            <a:r>
              <a:rPr lang="en-GB" sz="1900" dirty="0">
                <a:solidFill>
                  <a:schemeClr val="tx1">
                    <a:lumMod val="85000"/>
                    <a:lumOff val="15000"/>
                  </a:schemeClr>
                </a:solidFill>
              </a:rPr>
              <a:t>Unfair dismissal</a:t>
            </a:r>
          </a:p>
          <a:p>
            <a:endParaRPr lang="en-GB" sz="11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117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EF2438-2685-DBE5-8621-A9761FFD3E3E}"/>
              </a:ext>
            </a:extLst>
          </p:cNvPr>
          <p:cNvSpPr>
            <a:spLocks noGrp="1"/>
          </p:cNvSpPr>
          <p:nvPr>
            <p:ph type="title"/>
          </p:nvPr>
        </p:nvSpPr>
        <p:spPr>
          <a:xfrm>
            <a:off x="621792" y="1161288"/>
            <a:ext cx="3602736" cy="4526280"/>
          </a:xfrm>
        </p:spPr>
        <p:txBody>
          <a:bodyPr>
            <a:normAutofit/>
          </a:bodyPr>
          <a:lstStyle/>
          <a:p>
            <a:r>
              <a:rPr lang="en-GB" sz="4000" dirty="0"/>
              <a:t>What did the ET actually find?</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457FADD1-6EF0-E2FF-9441-28282DB6EA19}"/>
              </a:ext>
            </a:extLst>
          </p:cNvPr>
          <p:cNvGraphicFramePr>
            <a:graphicFrameLocks noGrp="1"/>
          </p:cNvGraphicFramePr>
          <p:nvPr>
            <p:ph idx="1"/>
            <p:extLst>
              <p:ext uri="{D42A27DB-BD31-4B8C-83A1-F6EECF244321}">
                <p14:modId xmlns:p14="http://schemas.microsoft.com/office/powerpoint/2010/main" val="835770145"/>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095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76D48F3-BA51-0349-F869-45116575857F}"/>
              </a:ext>
            </a:extLst>
          </p:cNvPr>
          <p:cNvPicPr>
            <a:picLocks noChangeAspect="1"/>
          </p:cNvPicPr>
          <p:nvPr/>
        </p:nvPicPr>
        <p:blipFill>
          <a:blip r:embed="rId2">
            <a:duotone>
              <a:schemeClr val="bg2">
                <a:shade val="45000"/>
                <a:satMod val="135000"/>
              </a:schemeClr>
              <a:prstClr val="white"/>
            </a:duotone>
          </a:blip>
          <a:srcRect r="8444" b="-1"/>
          <a:stretch/>
        </p:blipFill>
        <p:spPr>
          <a:xfrm>
            <a:off x="20" y="123825"/>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33D242E-C612-885E-3A7E-88E7E9BDC48A}"/>
              </a:ext>
            </a:extLst>
          </p:cNvPr>
          <p:cNvSpPr>
            <a:spLocks noGrp="1"/>
          </p:cNvSpPr>
          <p:nvPr>
            <p:ph type="title"/>
          </p:nvPr>
        </p:nvSpPr>
        <p:spPr>
          <a:xfrm>
            <a:off x="838200" y="365126"/>
            <a:ext cx="10515600" cy="654050"/>
          </a:xfrm>
        </p:spPr>
        <p:txBody>
          <a:bodyPr>
            <a:normAutofit fontScale="90000"/>
          </a:bodyPr>
          <a:lstStyle/>
          <a:p>
            <a:r>
              <a:rPr lang="en-GB" dirty="0"/>
              <a:t>What beliefs are protected by law?</a:t>
            </a:r>
            <a:br>
              <a:rPr lang="en-GB" dirty="0"/>
            </a:br>
            <a:endParaRPr lang="en-GB" dirty="0"/>
          </a:p>
        </p:txBody>
      </p:sp>
      <p:graphicFrame>
        <p:nvGraphicFramePr>
          <p:cNvPr id="5" name="Content Placeholder 2">
            <a:extLst>
              <a:ext uri="{FF2B5EF4-FFF2-40B4-BE49-F238E27FC236}">
                <a16:creationId xmlns:a16="http://schemas.microsoft.com/office/drawing/2014/main" id="{88824841-4ED2-A8B0-3A30-588767D9955E}"/>
              </a:ext>
            </a:extLst>
          </p:cNvPr>
          <p:cNvGraphicFramePr>
            <a:graphicFrameLocks noGrp="1"/>
          </p:cNvGraphicFramePr>
          <p:nvPr>
            <p:ph idx="1"/>
            <p:extLst>
              <p:ext uri="{D42A27DB-BD31-4B8C-83A1-F6EECF244321}">
                <p14:modId xmlns:p14="http://schemas.microsoft.com/office/powerpoint/2010/main" val="3975669083"/>
              </p:ext>
            </p:extLst>
          </p:nvPr>
        </p:nvGraphicFramePr>
        <p:xfrm>
          <a:off x="838200" y="1019177"/>
          <a:ext cx="10515600" cy="54736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3468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2D18227-7A8A-4A2E-8854-B52A6237CE12}"/>
              </a:ext>
            </a:extLst>
          </p:cNvPr>
          <p:cNvSpPr>
            <a:spLocks noGrp="1"/>
          </p:cNvSpPr>
          <p:nvPr>
            <p:ph type="title"/>
          </p:nvPr>
        </p:nvSpPr>
        <p:spPr>
          <a:xfrm>
            <a:off x="1075767" y="1188637"/>
            <a:ext cx="2988234" cy="4480726"/>
          </a:xfrm>
        </p:spPr>
        <p:txBody>
          <a:bodyPr>
            <a:normAutofit/>
          </a:bodyPr>
          <a:lstStyle/>
          <a:p>
            <a:pPr algn="r"/>
            <a:r>
              <a:rPr lang="en-GB" sz="4100" dirty="0"/>
              <a:t>Was anti-Zionism a belief or was it an opinion for David Miller?</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14F0C45-93CE-7A95-08DF-440F2BA89835}"/>
              </a:ext>
            </a:extLst>
          </p:cNvPr>
          <p:cNvSpPr>
            <a:spLocks noGrp="1"/>
          </p:cNvSpPr>
          <p:nvPr>
            <p:ph idx="1"/>
          </p:nvPr>
        </p:nvSpPr>
        <p:spPr>
          <a:xfrm>
            <a:off x="5255259" y="1648870"/>
            <a:ext cx="5860973" cy="3560260"/>
          </a:xfrm>
        </p:spPr>
        <p:txBody>
          <a:bodyPr anchor="ctr">
            <a:normAutofit lnSpcReduction="10000"/>
          </a:bodyPr>
          <a:lstStyle/>
          <a:p>
            <a:r>
              <a:rPr lang="en-GB" sz="1800" dirty="0"/>
              <a:t>UoB said it was an opinion based on research </a:t>
            </a:r>
          </a:p>
          <a:p>
            <a:r>
              <a:rPr lang="en-GB" sz="1800" dirty="0"/>
              <a:t>Miller said:</a:t>
            </a:r>
          </a:p>
          <a:p>
            <a:pPr lvl="1"/>
            <a:r>
              <a:rPr lang="en-GB" sz="1800" dirty="0"/>
              <a:t>It was a life-long belief</a:t>
            </a:r>
          </a:p>
          <a:p>
            <a:pPr lvl="1"/>
            <a:r>
              <a:rPr lang="en-GB" sz="1800" dirty="0"/>
              <a:t>He was not open to having his mind changed</a:t>
            </a:r>
          </a:p>
          <a:p>
            <a:pPr lvl="1"/>
            <a:r>
              <a:rPr lang="en-GB" sz="1800" dirty="0"/>
              <a:t>His research was done to back up his belief</a:t>
            </a:r>
          </a:p>
          <a:p>
            <a:r>
              <a:rPr lang="en-GB" sz="1800" dirty="0"/>
              <a:t>ET said it does not need to be a touchstone.</a:t>
            </a:r>
          </a:p>
          <a:p>
            <a:r>
              <a:rPr lang="en-GB" sz="1800" dirty="0"/>
              <a:t>To the unreligious, it is at least ironic that the less rational a belief is and the less open to changing it someone is , the more likely it is to be protected…</a:t>
            </a:r>
          </a:p>
          <a:p>
            <a:r>
              <a:rPr lang="en-GB" sz="1800" dirty="0"/>
              <a:t>To the religious Jew, it might seem odd that a provision designed to protect them, is being used by to attack a belief held by most Jews</a:t>
            </a:r>
          </a:p>
          <a:p>
            <a:pPr lvl="1"/>
            <a:endParaRPr lang="en-GB" sz="1800" dirty="0"/>
          </a:p>
        </p:txBody>
      </p:sp>
    </p:spTree>
    <p:extLst>
      <p:ext uri="{BB962C8B-B14F-4D97-AF65-F5344CB8AC3E}">
        <p14:creationId xmlns:p14="http://schemas.microsoft.com/office/powerpoint/2010/main" val="4184646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3E505C6-DC6E-A646-780B-8CFEAEB6753B}"/>
              </a:ext>
            </a:extLst>
          </p:cNvPr>
          <p:cNvSpPr>
            <a:spLocks noGrp="1"/>
          </p:cNvSpPr>
          <p:nvPr>
            <p:ph type="title"/>
          </p:nvPr>
        </p:nvSpPr>
        <p:spPr>
          <a:xfrm>
            <a:off x="1075767" y="1188637"/>
            <a:ext cx="2988234" cy="4480726"/>
          </a:xfrm>
        </p:spPr>
        <p:txBody>
          <a:bodyPr>
            <a:normAutofit/>
          </a:bodyPr>
          <a:lstStyle/>
          <a:p>
            <a:pPr algn="r"/>
            <a:r>
              <a:rPr lang="en-GB" sz="4600" dirty="0"/>
              <a:t>Is Anti-Zionism worthy of respect in a democratic society</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60BBA60-0D6C-B557-8872-F2C7C0CE1F6C}"/>
              </a:ext>
            </a:extLst>
          </p:cNvPr>
          <p:cNvSpPr>
            <a:spLocks noGrp="1"/>
          </p:cNvSpPr>
          <p:nvPr>
            <p:ph idx="1"/>
          </p:nvPr>
        </p:nvSpPr>
        <p:spPr>
          <a:xfrm>
            <a:off x="4807014" y="1186853"/>
            <a:ext cx="6892531" cy="4480725"/>
          </a:xfrm>
        </p:spPr>
        <p:txBody>
          <a:bodyPr anchor="ctr">
            <a:noAutofit/>
          </a:bodyPr>
          <a:lstStyle/>
          <a:p>
            <a:r>
              <a:rPr lang="en-GB" sz="1800" dirty="0"/>
              <a:t>Anti-Semitism is not, but the University conceded that the beliefs held were not anti-Semitic in light of Aileen McColgan’s conclusions.</a:t>
            </a:r>
          </a:p>
          <a:p>
            <a:r>
              <a:rPr lang="en-GB" sz="1800" dirty="0"/>
              <a:t>ET accepted that Prof Miller was not open to violence as a means to opposing Zionism</a:t>
            </a:r>
          </a:p>
          <a:p>
            <a:r>
              <a:rPr lang="en-GB" sz="1800" dirty="0"/>
              <a:t>According to </a:t>
            </a:r>
            <a:r>
              <a:rPr lang="en-GB" sz="1800" i="1" dirty="0"/>
              <a:t>Forstater</a:t>
            </a:r>
            <a:r>
              <a:rPr lang="en-GB" sz="1800" dirty="0"/>
              <a:t> (a gender critical case) </a:t>
            </a:r>
          </a:p>
          <a:p>
            <a:r>
              <a:rPr lang="en-GB" sz="1800" dirty="0"/>
              <a:t>“Only beliefs that would be an affront to convention principles in a manner akin to that of pursuing totalitarianism or advocating Nazism or espousing violence and hatred in the gravest of forms, that should be capable of being not worthy of respect in a democratic society.  Beliefs that are offensive, shocking or even disturbing to others, and which fall into the less grave forms of hate speech would not be excluded from the protection. However, the manifestation of such beliefs may, depending on circumstances be justifiably restricted under article 9(2) or 10(2).</a:t>
            </a:r>
          </a:p>
          <a:p>
            <a:pPr lvl="1"/>
            <a:r>
              <a:rPr lang="en-GB" sz="1400" dirty="0"/>
              <a:t>.</a:t>
            </a:r>
          </a:p>
        </p:txBody>
      </p:sp>
    </p:spTree>
    <p:extLst>
      <p:ext uri="{BB962C8B-B14F-4D97-AF65-F5344CB8AC3E}">
        <p14:creationId xmlns:p14="http://schemas.microsoft.com/office/powerpoint/2010/main" val="3464809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5569AB-6CB0-DFC3-872D-FE38EE860ACA}"/>
              </a:ext>
            </a:extLst>
          </p:cNvPr>
          <p:cNvSpPr>
            <a:spLocks noGrp="1"/>
          </p:cNvSpPr>
          <p:nvPr>
            <p:ph type="title"/>
          </p:nvPr>
        </p:nvSpPr>
        <p:spPr>
          <a:xfrm>
            <a:off x="1075767" y="1188637"/>
            <a:ext cx="2988234" cy="4480726"/>
          </a:xfrm>
        </p:spPr>
        <p:txBody>
          <a:bodyPr>
            <a:normAutofit/>
          </a:bodyPr>
          <a:lstStyle/>
          <a:p>
            <a:pPr algn="r"/>
            <a:r>
              <a:rPr lang="en-GB" sz="4100" dirty="0"/>
              <a:t>Art 10(2) is the qualification on right to freedom of expression</a:t>
            </a:r>
            <a:br>
              <a:rPr lang="en-GB" sz="4100" dirty="0"/>
            </a:br>
            <a:endParaRPr lang="en-GB" sz="41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0165CB8-EA47-1740-C790-D57458E1F507}"/>
              </a:ext>
            </a:extLst>
          </p:cNvPr>
          <p:cNvSpPr>
            <a:spLocks noGrp="1"/>
          </p:cNvSpPr>
          <p:nvPr>
            <p:ph idx="1"/>
          </p:nvPr>
        </p:nvSpPr>
        <p:spPr>
          <a:xfrm>
            <a:off x="5255259" y="1648870"/>
            <a:ext cx="5936613" cy="3560260"/>
          </a:xfrm>
        </p:spPr>
        <p:txBody>
          <a:bodyPr anchor="ctr">
            <a:normAutofit lnSpcReduction="10000"/>
          </a:bodyPr>
          <a:lstStyle/>
          <a:p>
            <a:pPr marL="914400" lvl="2" indent="0">
              <a:buNone/>
            </a:pPr>
            <a:r>
              <a:rPr lang="en-GB" dirty="0"/>
              <a:t>The exercise of these freedoms, since it carries with it duties and responsibilities, may be subject to such formalities, conditions, restrictions or penalties as are </a:t>
            </a:r>
            <a:r>
              <a:rPr lang="en-GB" b="1" dirty="0"/>
              <a:t>prescribed by law</a:t>
            </a:r>
            <a:r>
              <a:rPr lang="en-GB" dirty="0"/>
              <a:t> </a:t>
            </a:r>
            <a:r>
              <a:rPr lang="en-GB" b="1" dirty="0"/>
              <a:t>and are necessary in a democratic society</a:t>
            </a:r>
            <a:r>
              <a:rPr lang="en-GB" dirty="0"/>
              <a:t>, </a:t>
            </a:r>
            <a:r>
              <a:rPr lang="en-GB" b="1" dirty="0"/>
              <a:t>in the interests of national security, territorial disorder or crime, for the protection of health or morals, for the protection of the reputation or rights of others</a:t>
            </a:r>
            <a:r>
              <a:rPr lang="en-GB" dirty="0"/>
              <a:t>, for preventing the disclosure of information received in confidence, or for maintaining the authority and impartiality of the judiciary</a:t>
            </a:r>
          </a:p>
        </p:txBody>
      </p:sp>
    </p:spTree>
    <p:extLst>
      <p:ext uri="{BB962C8B-B14F-4D97-AF65-F5344CB8AC3E}">
        <p14:creationId xmlns:p14="http://schemas.microsoft.com/office/powerpoint/2010/main" val="1592849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91CC62-6251-D124-8813-F5E650D35206}"/>
              </a:ext>
            </a:extLst>
          </p:cNvPr>
          <p:cNvSpPr>
            <a:spLocks noGrp="1"/>
          </p:cNvSpPr>
          <p:nvPr>
            <p:ph type="title"/>
          </p:nvPr>
        </p:nvSpPr>
        <p:spPr>
          <a:xfrm>
            <a:off x="1075767" y="1188637"/>
            <a:ext cx="2988234" cy="4480726"/>
          </a:xfrm>
        </p:spPr>
        <p:txBody>
          <a:bodyPr>
            <a:normAutofit fontScale="90000"/>
          </a:bodyPr>
          <a:lstStyle/>
          <a:p>
            <a:pPr algn="r"/>
            <a:r>
              <a:rPr lang="en-GB" sz="2700" dirty="0"/>
              <a:t>Can you draw a distinction between belief and manifestation of belief?</a:t>
            </a:r>
            <a:br>
              <a:rPr lang="en-GB" sz="2700" dirty="0"/>
            </a:br>
            <a:r>
              <a:rPr lang="en-GB" sz="2700" dirty="0"/>
              <a:t>E.g. The problem is not that he is Jewish, it is that he wears a kippah; It is not that he is an anti-Zionist, it is that he makes anti-Israel statements in his lectures</a:t>
            </a:r>
            <a:br>
              <a:rPr lang="en-GB" sz="3600" dirty="0"/>
            </a:br>
            <a:endParaRPr lang="en-GB" sz="36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2F26C16-4806-DEBD-E10E-EB734E967E7B}"/>
              </a:ext>
            </a:extLst>
          </p:cNvPr>
          <p:cNvSpPr>
            <a:spLocks noGrp="1"/>
          </p:cNvSpPr>
          <p:nvPr>
            <p:ph idx="1"/>
          </p:nvPr>
        </p:nvSpPr>
        <p:spPr>
          <a:xfrm>
            <a:off x="5255259" y="1648870"/>
            <a:ext cx="5860973" cy="3560260"/>
          </a:xfrm>
        </p:spPr>
        <p:txBody>
          <a:bodyPr anchor="ctr">
            <a:noAutofit/>
          </a:bodyPr>
          <a:lstStyle/>
          <a:p>
            <a:pPr marL="0" indent="0">
              <a:buNone/>
            </a:pPr>
            <a:r>
              <a:rPr lang="en-GB" sz="2400" i="1" dirty="0"/>
              <a:t>Higgs v Farmor’s School</a:t>
            </a:r>
          </a:p>
          <a:p>
            <a:pPr marL="0" indent="0">
              <a:buNone/>
            </a:pPr>
            <a:r>
              <a:rPr lang="en-GB" sz="1800" dirty="0"/>
              <a:t>Employee shared posts to about 100 friends which referred to "</a:t>
            </a:r>
            <a:r>
              <a:rPr lang="en-GB" sz="1800" i="1" dirty="0"/>
              <a:t>brainwashing</a:t>
            </a:r>
            <a:r>
              <a:rPr lang="en-GB" sz="1800" dirty="0"/>
              <a:t>" children and "</a:t>
            </a:r>
            <a:r>
              <a:rPr lang="en-GB" sz="1800" i="1" dirty="0"/>
              <a:t>suppressing Christianity and removing it from the public arena”. </a:t>
            </a:r>
            <a:r>
              <a:rPr lang="en-GB" sz="1800" dirty="0"/>
              <a:t>Posts related to PHSE lessons regarding relationships that taught homosexual relationships had equal validity to heterosexual ones.</a:t>
            </a:r>
          </a:p>
          <a:p>
            <a:r>
              <a:rPr lang="en-GB" sz="1800" dirty="0"/>
              <a:t>Eady P: “</a:t>
            </a:r>
            <a:r>
              <a:rPr lang="en-GB" sz="1800" i="1" dirty="0"/>
              <a:t>If the claimant’s actions have a sufficiently close and direct nexus to an underlying religion or belief, such that they are properly to be understood as a manifestation of that religion or belief, any limitation would need to be such as is prescribed by law and necessary, in one of the ways identified under article 9(2)” </a:t>
            </a:r>
            <a:r>
              <a:rPr lang="en-GB" sz="1800" dirty="0"/>
              <a:t>ECHR which says </a:t>
            </a:r>
          </a:p>
          <a:p>
            <a:r>
              <a:rPr lang="en-GB" sz="1800" dirty="0"/>
              <a:t>“</a:t>
            </a:r>
            <a:r>
              <a:rPr lang="en-GB" sz="1800" i="1" dirty="0"/>
              <a:t>Freedom to manifest one's religion or beliefs shall be subject only to such limitations as are </a:t>
            </a:r>
            <a:r>
              <a:rPr lang="en-GB" sz="1800" b="1" i="1" dirty="0"/>
              <a:t>prescribed by law and are necessary in a democratic society in the interests of </a:t>
            </a:r>
            <a:r>
              <a:rPr lang="en-GB" sz="1800" i="1" dirty="0"/>
              <a:t>public safety, for the protection of public order, health or morals, or for </a:t>
            </a:r>
            <a:r>
              <a:rPr lang="en-GB" sz="1800" b="1" i="1" dirty="0"/>
              <a:t>the protection of the rights and freedoms of others</a:t>
            </a:r>
            <a:r>
              <a:rPr lang="en-GB" sz="1800" b="1" dirty="0"/>
              <a:t>”</a:t>
            </a:r>
          </a:p>
        </p:txBody>
      </p:sp>
    </p:spTree>
    <p:extLst>
      <p:ext uri="{BB962C8B-B14F-4D97-AF65-F5344CB8AC3E}">
        <p14:creationId xmlns:p14="http://schemas.microsoft.com/office/powerpoint/2010/main" val="4048938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9D2810-E515-646A-63FF-17CE7CE67A17}"/>
              </a:ext>
            </a:extLst>
          </p:cNvPr>
          <p:cNvSpPr>
            <a:spLocks noGrp="1"/>
          </p:cNvSpPr>
          <p:nvPr>
            <p:ph type="title"/>
          </p:nvPr>
        </p:nvSpPr>
        <p:spPr>
          <a:xfrm>
            <a:off x="1075767" y="1188637"/>
            <a:ext cx="2988234" cy="4480726"/>
          </a:xfrm>
        </p:spPr>
        <p:txBody>
          <a:bodyPr>
            <a:normAutofit/>
          </a:bodyPr>
          <a:lstStyle/>
          <a:p>
            <a:pPr algn="r"/>
            <a:r>
              <a:rPr lang="en-GB" sz="4600" dirty="0"/>
              <a:t>Was Miller manifesting his belief legitimately or did he go further?</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1DCD8125-3B8C-F351-1339-5C0D3BB52F95}"/>
              </a:ext>
            </a:extLst>
          </p:cNvPr>
          <p:cNvSpPr>
            <a:spLocks noGrp="1"/>
          </p:cNvSpPr>
          <p:nvPr>
            <p:ph idx="1"/>
          </p:nvPr>
        </p:nvSpPr>
        <p:spPr>
          <a:xfrm>
            <a:off x="4654296" y="728403"/>
            <a:ext cx="6892529" cy="5607882"/>
          </a:xfrm>
        </p:spPr>
        <p:txBody>
          <a:bodyPr anchor="ctr">
            <a:normAutofit/>
          </a:bodyPr>
          <a:lstStyle/>
          <a:p>
            <a:r>
              <a:rPr lang="en-GB" sz="2000" dirty="0"/>
              <a:t>Dismissal letter focused not on beliefs but the intemperate and imbalanced ways they were expressed and how links were drawn between Jsoc, Jewish students, Zionism and Israel whilst stating Zionism was a racist, colonial, imperialistic ideology, e.g., saying members of J-Soc were “pawns” of a racist foreign regime.  </a:t>
            </a:r>
          </a:p>
          <a:p>
            <a:r>
              <a:rPr lang="en-GB" sz="2000" dirty="0"/>
              <a:t>ET concluded “manifestations of the Claimant’s belief were writ large in the February 2021 statements”</a:t>
            </a:r>
          </a:p>
          <a:p>
            <a:pPr lvl="1"/>
            <a:endParaRPr lang="en-GB" sz="600" dirty="0"/>
          </a:p>
          <a:p>
            <a:endParaRPr lang="en-GB" sz="600" dirty="0"/>
          </a:p>
        </p:txBody>
      </p:sp>
    </p:spTree>
    <p:extLst>
      <p:ext uri="{BB962C8B-B14F-4D97-AF65-F5344CB8AC3E}">
        <p14:creationId xmlns:p14="http://schemas.microsoft.com/office/powerpoint/2010/main" val="1870901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6FC2FF-6265-7C39-0E81-46C5895E792E}"/>
              </a:ext>
            </a:extLst>
          </p:cNvPr>
          <p:cNvSpPr>
            <a:spLocks noGrp="1"/>
          </p:cNvSpPr>
          <p:nvPr>
            <p:ph type="title"/>
          </p:nvPr>
        </p:nvSpPr>
        <p:spPr>
          <a:xfrm>
            <a:off x="1075767" y="1188637"/>
            <a:ext cx="2988234" cy="4480726"/>
          </a:xfrm>
        </p:spPr>
        <p:txBody>
          <a:bodyPr>
            <a:normAutofit/>
          </a:bodyPr>
          <a:lstStyle/>
          <a:p>
            <a:pPr algn="r"/>
            <a:r>
              <a:rPr lang="en-GB" sz="4100" dirty="0"/>
              <a:t>Did the University’ approach comply with s9(2)/s10(2) ECHR?</a:t>
            </a:r>
            <a:br>
              <a:rPr lang="en-GB" sz="4100" dirty="0"/>
            </a:br>
            <a:endParaRPr lang="en-GB" sz="41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0CAD885-3A83-7FCA-90CC-5892BB9CD59F}"/>
              </a:ext>
            </a:extLst>
          </p:cNvPr>
          <p:cNvSpPr>
            <a:spLocks noGrp="1"/>
          </p:cNvSpPr>
          <p:nvPr>
            <p:ph idx="1"/>
          </p:nvPr>
        </p:nvSpPr>
        <p:spPr>
          <a:xfrm>
            <a:off x="5255260" y="933449"/>
            <a:ext cx="6041390" cy="5172075"/>
          </a:xfrm>
        </p:spPr>
        <p:txBody>
          <a:bodyPr anchor="ctr">
            <a:normAutofit fontScale="92500" lnSpcReduction="20000"/>
          </a:bodyPr>
          <a:lstStyle/>
          <a:p>
            <a:pPr lvl="1"/>
            <a:r>
              <a:rPr lang="en-GB" sz="1800" b="1" dirty="0" err="1"/>
              <a:t>UoB</a:t>
            </a:r>
            <a:r>
              <a:rPr lang="en-GB" sz="1800" b="1" dirty="0"/>
              <a:t> was following its policies so the action was prescribed by law</a:t>
            </a:r>
          </a:p>
          <a:p>
            <a:pPr lvl="1"/>
            <a:r>
              <a:rPr lang="en-GB" sz="1800" b="1" dirty="0"/>
              <a:t>There was a legitimate aim </a:t>
            </a:r>
          </a:p>
          <a:p>
            <a:pPr lvl="2"/>
            <a:r>
              <a:rPr lang="en-GB" sz="1800" dirty="0"/>
              <a:t>to protect those holding other beliefs; and </a:t>
            </a:r>
          </a:p>
          <a:p>
            <a:pPr lvl="2"/>
            <a:r>
              <a:rPr lang="en-GB" sz="1800" dirty="0"/>
              <a:t>the University’s reputation (not to counter discrimination, because there was none)</a:t>
            </a:r>
          </a:p>
          <a:p>
            <a:pPr lvl="1"/>
            <a:r>
              <a:rPr lang="en-GB" sz="1800" b="1" dirty="0"/>
              <a:t>Was it proportionate?  </a:t>
            </a:r>
          </a:p>
          <a:p>
            <a:pPr lvl="2"/>
            <a:r>
              <a:rPr lang="en-GB" sz="1800" dirty="0"/>
              <a:t>There was significant harm to </a:t>
            </a:r>
            <a:r>
              <a:rPr lang="en-GB" sz="1800" dirty="0" err="1"/>
              <a:t>UoB’s</a:t>
            </a:r>
            <a:r>
              <a:rPr lang="en-GB" sz="1800" dirty="0"/>
              <a:t> reputation and impact on donations.</a:t>
            </a:r>
          </a:p>
          <a:p>
            <a:pPr lvl="2"/>
            <a:r>
              <a:rPr lang="en-GB" sz="1800" dirty="0"/>
              <a:t>To communicate in the way he did with students “and bring students and </a:t>
            </a:r>
            <a:r>
              <a:rPr lang="en-GB" sz="1800" dirty="0" err="1"/>
              <a:t>JSoc</a:t>
            </a:r>
            <a:r>
              <a:rPr lang="en-GB" sz="1800" dirty="0"/>
              <a:t> front and centre” was extraordinary and ill judged</a:t>
            </a:r>
          </a:p>
          <a:p>
            <a:pPr lvl="2"/>
            <a:r>
              <a:rPr lang="en-GB" sz="1800" dirty="0"/>
              <a:t>Agreed that there was an imbalance of power between a professor and their students</a:t>
            </a:r>
          </a:p>
          <a:p>
            <a:pPr lvl="2"/>
            <a:r>
              <a:rPr lang="en-GB" sz="1800" dirty="0"/>
              <a:t>Comments were made related to legitimate areas of academic research</a:t>
            </a:r>
          </a:p>
          <a:p>
            <a:pPr lvl="2"/>
            <a:r>
              <a:rPr lang="en-GB" sz="1800" dirty="0"/>
              <a:t>Concerned about chilling effect of decision on freedom of speech within an academic institution of dismissing a lecturer for his utterances</a:t>
            </a:r>
          </a:p>
          <a:p>
            <a:pPr lvl="2"/>
            <a:r>
              <a:rPr lang="en-GB" sz="1800" dirty="0"/>
              <a:t>Concluded Claimant should have been given a final written warning not to involve students in and student societies I his public comments</a:t>
            </a:r>
          </a:p>
          <a:p>
            <a:pPr lvl="2"/>
            <a:r>
              <a:rPr lang="en-GB" sz="1800" dirty="0"/>
              <a:t>Accordingly, claim that Banting’s decision to move case to a disciplinary hearing was harassment failed.</a:t>
            </a:r>
          </a:p>
          <a:p>
            <a:pPr lvl="1"/>
            <a:endParaRPr lang="en-GB" sz="800" dirty="0"/>
          </a:p>
          <a:p>
            <a:endParaRPr lang="en-GB" sz="800" dirty="0"/>
          </a:p>
        </p:txBody>
      </p:sp>
    </p:spTree>
    <p:extLst>
      <p:ext uri="{BB962C8B-B14F-4D97-AF65-F5344CB8AC3E}">
        <p14:creationId xmlns:p14="http://schemas.microsoft.com/office/powerpoint/2010/main" val="761999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0121A0-80E7-9C86-E023-639B57A8210B}"/>
              </a:ext>
            </a:extLst>
          </p:cNvPr>
          <p:cNvSpPr>
            <a:spLocks noGrp="1"/>
          </p:cNvSpPr>
          <p:nvPr>
            <p:ph type="title"/>
          </p:nvPr>
        </p:nvSpPr>
        <p:spPr>
          <a:xfrm>
            <a:off x="1075767" y="1188637"/>
            <a:ext cx="2988234" cy="4480726"/>
          </a:xfrm>
        </p:spPr>
        <p:txBody>
          <a:bodyPr>
            <a:normAutofit/>
          </a:bodyPr>
          <a:lstStyle/>
          <a:p>
            <a:pPr algn="r"/>
            <a:r>
              <a:rPr lang="en-GB" sz="5100" dirty="0"/>
              <a:t>Would Miller have been fired anyway?</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C28BE23-E227-4B4E-67E7-4916BB929021}"/>
              </a:ext>
            </a:extLst>
          </p:cNvPr>
          <p:cNvSpPr>
            <a:spLocks noGrp="1"/>
          </p:cNvSpPr>
          <p:nvPr>
            <p:ph idx="1"/>
          </p:nvPr>
        </p:nvSpPr>
        <p:spPr>
          <a:xfrm>
            <a:off x="5255260" y="1188637"/>
            <a:ext cx="5984240" cy="4480725"/>
          </a:xfrm>
        </p:spPr>
        <p:txBody>
          <a:bodyPr anchor="ctr">
            <a:normAutofit fontScale="92500" lnSpcReduction="10000"/>
          </a:bodyPr>
          <a:lstStyle/>
          <a:p>
            <a:r>
              <a:rPr lang="en-GB" sz="2200" dirty="0"/>
              <a:t>He agreed his subsequent actions were not a product of being freed from constraints of employment</a:t>
            </a:r>
          </a:p>
          <a:p>
            <a:r>
              <a:rPr lang="en-GB" sz="2200" dirty="0"/>
              <a:t>Tweet from 6 August about anti-Jewish discrimination being non-existent was not targeted at students</a:t>
            </a:r>
          </a:p>
          <a:p>
            <a:r>
              <a:rPr lang="en-GB" sz="2200" dirty="0"/>
              <a:t>He later accepted/clarified in a tweet that:</a:t>
            </a:r>
          </a:p>
          <a:p>
            <a:pPr lvl="1"/>
            <a:r>
              <a:rPr lang="en-GB" sz="2200" dirty="0"/>
              <a:t>Jews were disproportionately the subject of hate crime</a:t>
            </a:r>
          </a:p>
          <a:p>
            <a:pPr lvl="1"/>
            <a:r>
              <a:rPr lang="en-GB" sz="2200" dirty="0"/>
              <a:t>“well represented” rather than “over represented” would have been better terms to use</a:t>
            </a:r>
          </a:p>
          <a:p>
            <a:r>
              <a:rPr lang="en-GB" sz="2200" dirty="0"/>
              <a:t>Had he had a warning, he may have chosen his words more carefully</a:t>
            </a:r>
          </a:p>
          <a:p>
            <a:r>
              <a:rPr lang="en-GB" sz="2200" dirty="0"/>
              <a:t>Tribunal concluded there was a 30% chance of dismissal happening</a:t>
            </a:r>
          </a:p>
          <a:p>
            <a:endParaRPr lang="en-GB" sz="1500" dirty="0"/>
          </a:p>
        </p:txBody>
      </p:sp>
    </p:spTree>
    <p:extLst>
      <p:ext uri="{BB962C8B-B14F-4D97-AF65-F5344CB8AC3E}">
        <p14:creationId xmlns:p14="http://schemas.microsoft.com/office/powerpoint/2010/main" val="25147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D6EBCC4-F581-B8A7-2FE8-4D8906DFE92C}"/>
              </a:ext>
            </a:extLst>
          </p:cNvPr>
          <p:cNvSpPr>
            <a:spLocks noGrp="1"/>
          </p:cNvSpPr>
          <p:nvPr>
            <p:ph type="title"/>
          </p:nvPr>
        </p:nvSpPr>
        <p:spPr>
          <a:xfrm>
            <a:off x="1137036" y="548640"/>
            <a:ext cx="9543405" cy="1188720"/>
          </a:xfrm>
        </p:spPr>
        <p:txBody>
          <a:bodyPr>
            <a:normAutofit/>
          </a:bodyPr>
          <a:lstStyle/>
          <a:p>
            <a:r>
              <a:rPr lang="en-GB" sz="3700" dirty="0">
                <a:solidFill>
                  <a:schemeClr val="tx1">
                    <a:lumMod val="85000"/>
                    <a:lumOff val="15000"/>
                  </a:schemeClr>
                </a:solidFill>
              </a:rPr>
              <a:t>How did the law end up giving this man protection from dismissal? Was it right to do so?</a:t>
            </a:r>
          </a:p>
        </p:txBody>
      </p:sp>
      <p:sp>
        <p:nvSpPr>
          <p:cNvPr id="3" name="Content Placeholder 2">
            <a:extLst>
              <a:ext uri="{FF2B5EF4-FFF2-40B4-BE49-F238E27FC236}">
                <a16:creationId xmlns:a16="http://schemas.microsoft.com/office/drawing/2014/main" id="{97A70C94-97EC-40DA-A76A-C4CBD194DF37}"/>
              </a:ext>
            </a:extLst>
          </p:cNvPr>
          <p:cNvSpPr>
            <a:spLocks noGrp="1"/>
          </p:cNvSpPr>
          <p:nvPr>
            <p:ph idx="1"/>
          </p:nvPr>
        </p:nvSpPr>
        <p:spPr>
          <a:xfrm>
            <a:off x="1957987" y="2431765"/>
            <a:ext cx="8276026" cy="3320031"/>
          </a:xfrm>
        </p:spPr>
        <p:txBody>
          <a:bodyPr anchor="ctr">
            <a:normAutofit/>
          </a:bodyPr>
          <a:lstStyle/>
          <a:p>
            <a:endParaRPr lang="en-GB" sz="2000" dirty="0">
              <a:solidFill>
                <a:schemeClr val="tx1">
                  <a:lumMod val="85000"/>
                  <a:lumOff val="15000"/>
                </a:schemeClr>
              </a:solidFill>
              <a:hlinkClick r:id="rId2"/>
            </a:endParaRPr>
          </a:p>
          <a:p>
            <a:r>
              <a:rPr lang="en-GB" sz="2000" dirty="0">
                <a:solidFill>
                  <a:schemeClr val="tx1">
                    <a:lumMod val="85000"/>
                    <a:lumOff val="15000"/>
                  </a:schemeClr>
                </a:solidFill>
                <a:hlinkClick r:id="rId2"/>
              </a:rPr>
              <a:t>https://www.thejc.com/news/politics/you-use-zionism-as-cover-for-antisemitism-jacob-rees-mogg-clashes-with-disgraced-professor-david-miller-j7pwdi9j</a:t>
            </a:r>
            <a:endParaRPr lang="en-GB" sz="2000" dirty="0">
              <a:solidFill>
                <a:schemeClr val="tx1">
                  <a:lumMod val="85000"/>
                  <a:lumOff val="15000"/>
                </a:schemeClr>
              </a:solidFill>
            </a:endParaRPr>
          </a:p>
          <a:p>
            <a:endParaRPr lang="en-GB"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65061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1F6450F-F411-D2C3-4FEE-96323460735D}"/>
              </a:ext>
            </a:extLst>
          </p:cNvPr>
          <p:cNvSpPr>
            <a:spLocks noGrp="1"/>
          </p:cNvSpPr>
          <p:nvPr>
            <p:ph type="title"/>
          </p:nvPr>
        </p:nvSpPr>
        <p:spPr>
          <a:xfrm>
            <a:off x="1137036" y="548640"/>
            <a:ext cx="9543405" cy="1188720"/>
          </a:xfrm>
        </p:spPr>
        <p:txBody>
          <a:bodyPr>
            <a:normAutofit/>
          </a:bodyPr>
          <a:lstStyle/>
          <a:p>
            <a:r>
              <a:rPr lang="en-GB" dirty="0">
                <a:solidFill>
                  <a:schemeClr val="tx1">
                    <a:lumMod val="85000"/>
                    <a:lumOff val="15000"/>
                  </a:schemeClr>
                </a:solidFill>
              </a:rPr>
              <a:t>What now?</a:t>
            </a:r>
          </a:p>
        </p:txBody>
      </p:sp>
      <p:sp>
        <p:nvSpPr>
          <p:cNvPr id="3" name="Content Placeholder 2">
            <a:extLst>
              <a:ext uri="{FF2B5EF4-FFF2-40B4-BE49-F238E27FC236}">
                <a16:creationId xmlns:a16="http://schemas.microsoft.com/office/drawing/2014/main" id="{3332A5AD-8F5F-5FB5-1D32-536BCEA1BD94}"/>
              </a:ext>
            </a:extLst>
          </p:cNvPr>
          <p:cNvSpPr>
            <a:spLocks noGrp="1"/>
          </p:cNvSpPr>
          <p:nvPr>
            <p:ph idx="1"/>
          </p:nvPr>
        </p:nvSpPr>
        <p:spPr>
          <a:xfrm>
            <a:off x="1957987" y="1737360"/>
            <a:ext cx="8276026" cy="4571999"/>
          </a:xfrm>
        </p:spPr>
        <p:txBody>
          <a:bodyPr anchor="ctr">
            <a:normAutofit/>
          </a:bodyPr>
          <a:lstStyle/>
          <a:p>
            <a:r>
              <a:rPr lang="en-GB" sz="2400" dirty="0">
                <a:solidFill>
                  <a:schemeClr val="tx1">
                    <a:lumMod val="85000"/>
                    <a:lumOff val="15000"/>
                  </a:schemeClr>
                </a:solidFill>
              </a:rPr>
              <a:t>The University of Bristol has been granted leave to appeal</a:t>
            </a:r>
          </a:p>
          <a:p>
            <a:r>
              <a:rPr lang="en-GB" sz="2400" dirty="0">
                <a:solidFill>
                  <a:schemeClr val="tx1">
                    <a:lumMod val="85000"/>
                    <a:lumOff val="15000"/>
                  </a:schemeClr>
                </a:solidFill>
              </a:rPr>
              <a:t>Appeals can only deal with issues of law, not fact (unless findings are perverse)</a:t>
            </a:r>
          </a:p>
          <a:p>
            <a:r>
              <a:rPr lang="en-GB" sz="2400" dirty="0">
                <a:solidFill>
                  <a:schemeClr val="tx1">
                    <a:lumMod val="85000"/>
                    <a:lumOff val="15000"/>
                  </a:schemeClr>
                </a:solidFill>
              </a:rPr>
              <a:t>So UoB cannot resile from their position that Miller was not anti-Semitic – which is where this all really went wrong</a:t>
            </a:r>
          </a:p>
          <a:p>
            <a:r>
              <a:rPr lang="en-GB" sz="2400" dirty="0">
                <a:solidFill>
                  <a:schemeClr val="tx1">
                    <a:lumMod val="85000"/>
                    <a:lumOff val="15000"/>
                  </a:schemeClr>
                </a:solidFill>
              </a:rPr>
              <a:t>Appeal will be on whether the law re connection between belief and manifestation of belief was applied correctly</a:t>
            </a:r>
          </a:p>
          <a:p>
            <a:r>
              <a:rPr lang="en-GB" sz="2400" dirty="0">
                <a:solidFill>
                  <a:schemeClr val="tx1">
                    <a:lumMod val="85000"/>
                    <a:lumOff val="15000"/>
                  </a:schemeClr>
                </a:solidFill>
              </a:rPr>
              <a:t>If the appeal is successful, religious Jews may regret the wider implications.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55559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B10069-DB36-7AFA-C0C0-479CD4833C7B}"/>
              </a:ext>
            </a:extLst>
          </p:cNvPr>
          <p:cNvSpPr>
            <a:spLocks noGrp="1"/>
          </p:cNvSpPr>
          <p:nvPr>
            <p:ph type="title"/>
          </p:nvPr>
        </p:nvSpPr>
        <p:spPr>
          <a:xfrm>
            <a:off x="586478" y="1683756"/>
            <a:ext cx="3115265" cy="2396359"/>
          </a:xfrm>
        </p:spPr>
        <p:txBody>
          <a:bodyPr anchor="b">
            <a:normAutofit/>
          </a:bodyPr>
          <a:lstStyle/>
          <a:p>
            <a:pPr algn="r"/>
            <a:r>
              <a:rPr lang="en-GB" sz="3100" dirty="0">
                <a:solidFill>
                  <a:srgbClr val="FFFFFF"/>
                </a:solidFill>
              </a:rPr>
              <a:t>What does this mean for those who want to challenge anti-Zionism</a:t>
            </a:r>
          </a:p>
        </p:txBody>
      </p:sp>
      <p:graphicFrame>
        <p:nvGraphicFramePr>
          <p:cNvPr id="5" name="Content Placeholder 2">
            <a:extLst>
              <a:ext uri="{FF2B5EF4-FFF2-40B4-BE49-F238E27FC236}">
                <a16:creationId xmlns:a16="http://schemas.microsoft.com/office/drawing/2014/main" id="{D0A839BB-C32C-4BEB-D950-D7388715663F}"/>
              </a:ext>
            </a:extLst>
          </p:cNvPr>
          <p:cNvGraphicFramePr>
            <a:graphicFrameLocks noGrp="1"/>
          </p:cNvGraphicFramePr>
          <p:nvPr>
            <p:ph idx="1"/>
            <p:extLst>
              <p:ext uri="{D42A27DB-BD31-4B8C-83A1-F6EECF244321}">
                <p14:modId xmlns:p14="http://schemas.microsoft.com/office/powerpoint/2010/main" val="3160956097"/>
              </p:ext>
            </p:extLst>
          </p:nvPr>
        </p:nvGraphicFramePr>
        <p:xfrm>
          <a:off x="4905052" y="380999"/>
          <a:ext cx="6666833" cy="6334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1313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FF375D5-8BC1-49ED-DE21-A592E9A75C91}"/>
              </a:ext>
            </a:extLst>
          </p:cNvPr>
          <p:cNvSpPr>
            <a:spLocks noGrp="1"/>
          </p:cNvSpPr>
          <p:nvPr>
            <p:ph type="title"/>
          </p:nvPr>
        </p:nvSpPr>
        <p:spPr>
          <a:xfrm>
            <a:off x="586478" y="1683756"/>
            <a:ext cx="3115265" cy="2396359"/>
          </a:xfrm>
        </p:spPr>
        <p:txBody>
          <a:bodyPr anchor="b">
            <a:normAutofit/>
          </a:bodyPr>
          <a:lstStyle/>
          <a:p>
            <a:pPr algn="r"/>
            <a:r>
              <a:rPr lang="en-GB" sz="4000" dirty="0">
                <a:solidFill>
                  <a:srgbClr val="FFFFFF"/>
                </a:solidFill>
              </a:rPr>
              <a:t>Who is Gareth Brahams?</a:t>
            </a:r>
          </a:p>
        </p:txBody>
      </p:sp>
      <p:graphicFrame>
        <p:nvGraphicFramePr>
          <p:cNvPr id="5" name="Content Placeholder 2">
            <a:extLst>
              <a:ext uri="{FF2B5EF4-FFF2-40B4-BE49-F238E27FC236}">
                <a16:creationId xmlns:a16="http://schemas.microsoft.com/office/drawing/2014/main" id="{5FC42782-6C7F-31D2-BE2F-AB1C415AF380}"/>
              </a:ext>
            </a:extLst>
          </p:cNvPr>
          <p:cNvGraphicFramePr>
            <a:graphicFrameLocks noGrp="1"/>
          </p:cNvGraphicFramePr>
          <p:nvPr>
            <p:ph idx="1"/>
            <p:extLst>
              <p:ext uri="{D42A27DB-BD31-4B8C-83A1-F6EECF244321}">
                <p14:modId xmlns:p14="http://schemas.microsoft.com/office/powerpoint/2010/main" val="149931059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9460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C5773A5-F672-66B6-36E3-4215B2E5EA9B}"/>
              </a:ext>
            </a:extLst>
          </p:cNvPr>
          <p:cNvSpPr>
            <a:spLocks noGrp="1"/>
          </p:cNvSpPr>
          <p:nvPr>
            <p:ph type="title"/>
          </p:nvPr>
        </p:nvSpPr>
        <p:spPr>
          <a:xfrm>
            <a:off x="838200" y="556995"/>
            <a:ext cx="10515600" cy="1133693"/>
          </a:xfrm>
        </p:spPr>
        <p:txBody>
          <a:bodyPr>
            <a:normAutofit/>
          </a:bodyPr>
          <a:lstStyle/>
          <a:p>
            <a:r>
              <a:rPr lang="en-GB" sz="5200" dirty="0"/>
              <a:t>Chronology</a:t>
            </a:r>
          </a:p>
        </p:txBody>
      </p:sp>
      <p:graphicFrame>
        <p:nvGraphicFramePr>
          <p:cNvPr id="5" name="Content Placeholder 2">
            <a:extLst>
              <a:ext uri="{FF2B5EF4-FFF2-40B4-BE49-F238E27FC236}">
                <a16:creationId xmlns:a16="http://schemas.microsoft.com/office/drawing/2014/main" id="{82767C89-F361-8907-8E53-C0A61384467E}"/>
              </a:ext>
            </a:extLst>
          </p:cNvPr>
          <p:cNvGraphicFramePr>
            <a:graphicFrameLocks noGrp="1"/>
          </p:cNvGraphicFramePr>
          <p:nvPr>
            <p:ph idx="1"/>
            <p:extLst>
              <p:ext uri="{D42A27DB-BD31-4B8C-83A1-F6EECF244321}">
                <p14:modId xmlns:p14="http://schemas.microsoft.com/office/powerpoint/2010/main" val="1716837433"/>
              </p:ext>
            </p:extLst>
          </p:nvPr>
        </p:nvGraphicFramePr>
        <p:xfrm>
          <a:off x="838200" y="1550126"/>
          <a:ext cx="10515600" cy="5016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606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405DB-01FF-21BE-FA12-E649855B0071}"/>
              </a:ext>
            </a:extLst>
          </p:cNvPr>
          <p:cNvSpPr>
            <a:spLocks noGrp="1"/>
          </p:cNvSpPr>
          <p:nvPr>
            <p:ph type="title"/>
          </p:nvPr>
        </p:nvSpPr>
        <p:spPr/>
        <p:txBody>
          <a:bodyPr/>
          <a:lstStyle/>
          <a:p>
            <a:r>
              <a:rPr lang="en-GB" dirty="0"/>
              <a:t>Miller’s response in the Tab</a:t>
            </a:r>
          </a:p>
        </p:txBody>
      </p:sp>
      <p:sp>
        <p:nvSpPr>
          <p:cNvPr id="3" name="Content Placeholder 2">
            <a:extLst>
              <a:ext uri="{FF2B5EF4-FFF2-40B4-BE49-F238E27FC236}">
                <a16:creationId xmlns:a16="http://schemas.microsoft.com/office/drawing/2014/main" id="{06A3BC15-14D7-17BF-E21E-C2B7FC433EB6}"/>
              </a:ext>
            </a:extLst>
          </p:cNvPr>
          <p:cNvSpPr>
            <a:spLocks noGrp="1"/>
          </p:cNvSpPr>
          <p:nvPr>
            <p:ph idx="1"/>
          </p:nvPr>
        </p:nvSpPr>
        <p:spPr/>
        <p:txBody>
          <a:bodyPr>
            <a:normAutofit fontScale="85000" lnSpcReduction="10000"/>
          </a:bodyPr>
          <a:lstStyle/>
          <a:p>
            <a:r>
              <a:rPr lang="en-GB" dirty="0"/>
              <a:t>“The ‘hurt’ and ‘discomfort’ complained of by students, whether genuine or manufactured by campus-based lobby groups, cannot be used to prevent the teaching of the links between various political ideologies and activities”. </a:t>
            </a:r>
          </a:p>
          <a:p>
            <a:r>
              <a:rPr lang="en-GB" dirty="0"/>
              <a:t>“He added that he believed this article was part of a series of orchestrated attacks to stop him teaching about “the important relationship between Zionism and rising Islamophobia” and amounted to “an encouragement of anti-Muslim racism”. </a:t>
            </a:r>
          </a:p>
          <a:p>
            <a:r>
              <a:rPr lang="en-GB" dirty="0"/>
              <a:t>“Miller called the [Student Complaint] “an example of the significant number of fraudulent antisemitism complaints which have been all too common in the febrile atmosphere encouraged by supporters of the Israeli state.” </a:t>
            </a:r>
          </a:p>
          <a:p>
            <a:r>
              <a:rPr lang="en-GB" dirty="0"/>
              <a:t>He says the complaint was rejected, and added that the UJS, who helped submit the claim, is a “formal member of the Zionist movement”.</a:t>
            </a:r>
            <a:endParaRPr lang="en-US" dirty="0"/>
          </a:p>
          <a:p>
            <a:endParaRPr lang="en-GB" dirty="0"/>
          </a:p>
        </p:txBody>
      </p:sp>
    </p:spTree>
    <p:extLst>
      <p:ext uri="{BB962C8B-B14F-4D97-AF65-F5344CB8AC3E}">
        <p14:creationId xmlns:p14="http://schemas.microsoft.com/office/powerpoint/2010/main" val="4122190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A7F3BF-8763-4074-AD77-92790AF31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9BE4F91-2FB9-29E0-BD87-AB902EC795C9}"/>
              </a:ext>
            </a:extLst>
          </p:cNvPr>
          <p:cNvSpPr>
            <a:spLocks noGrp="1"/>
          </p:cNvSpPr>
          <p:nvPr>
            <p:ph type="title"/>
          </p:nvPr>
        </p:nvSpPr>
        <p:spPr>
          <a:xfrm>
            <a:off x="1188069" y="381935"/>
            <a:ext cx="9356106" cy="1200329"/>
          </a:xfrm>
        </p:spPr>
        <p:txBody>
          <a:bodyPr anchor="t">
            <a:normAutofit/>
          </a:bodyPr>
          <a:lstStyle/>
          <a:p>
            <a:r>
              <a:rPr lang="en-GB" sz="8000" dirty="0"/>
              <a:t>Chronology continued</a:t>
            </a:r>
          </a:p>
        </p:txBody>
      </p:sp>
      <p:grpSp>
        <p:nvGrpSpPr>
          <p:cNvPr id="11" name="Group 10">
            <a:extLst>
              <a:ext uri="{FF2B5EF4-FFF2-40B4-BE49-F238E27FC236}">
                <a16:creationId xmlns:a16="http://schemas.microsoft.com/office/drawing/2014/main" id="{7A9648D6-B41B-42D0-A817-AE2607B0B5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4200" y="554152"/>
            <a:ext cx="574177" cy="1075866"/>
            <a:chOff x="10994200" y="554152"/>
            <a:chExt cx="574177" cy="1075866"/>
          </a:xfrm>
        </p:grpSpPr>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13369"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dirty="0"/>
            </a:p>
          </p:txBody>
        </p:sp>
        <p:sp>
          <p:nvSpPr>
            <p:cNvPr id="13"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55951"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dirty="0"/>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94200"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dirty="0"/>
            </a:p>
          </p:txBody>
        </p:sp>
      </p:grpSp>
      <p:cxnSp>
        <p:nvCxnSpPr>
          <p:cNvPr id="16" name="Straight Connector 1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427CF87D-3B38-0C01-22F9-7EDA28B66A40}"/>
              </a:ext>
            </a:extLst>
          </p:cNvPr>
          <p:cNvGraphicFramePr>
            <a:graphicFrameLocks noGrp="1"/>
          </p:cNvGraphicFramePr>
          <p:nvPr>
            <p:ph idx="1"/>
            <p:extLst>
              <p:ext uri="{D42A27DB-BD31-4B8C-83A1-F6EECF244321}">
                <p14:modId xmlns:p14="http://schemas.microsoft.com/office/powerpoint/2010/main" val="311171607"/>
              </p:ext>
            </p:extLst>
          </p:nvPr>
        </p:nvGraphicFramePr>
        <p:xfrm>
          <a:off x="1188068" y="1869168"/>
          <a:ext cx="9356107" cy="439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0919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1027A3BF-28E7-1A21-7B49-A8FA3346E498}"/>
              </a:ext>
            </a:extLst>
          </p:cNvPr>
          <p:cNvSpPr>
            <a:spLocks noGrp="1"/>
          </p:cNvSpPr>
          <p:nvPr>
            <p:ph type="title"/>
          </p:nvPr>
        </p:nvSpPr>
        <p:spPr>
          <a:xfrm>
            <a:off x="1137036" y="548640"/>
            <a:ext cx="9543405" cy="1188720"/>
          </a:xfrm>
        </p:spPr>
        <p:txBody>
          <a:bodyPr>
            <a:normAutofit/>
          </a:bodyPr>
          <a:lstStyle/>
          <a:p>
            <a:r>
              <a:rPr lang="en-GB" sz="3700" dirty="0">
                <a:solidFill>
                  <a:schemeClr val="tx1">
                    <a:lumMod val="85000"/>
                    <a:lumOff val="15000"/>
                  </a:schemeClr>
                </a:solidFill>
              </a:rPr>
              <a:t>Email to Ben Bloch (university student) on 18 February 2021</a:t>
            </a:r>
          </a:p>
        </p:txBody>
      </p:sp>
      <p:sp>
        <p:nvSpPr>
          <p:cNvPr id="3" name="Content Placeholder 2">
            <a:extLst>
              <a:ext uri="{FF2B5EF4-FFF2-40B4-BE49-F238E27FC236}">
                <a16:creationId xmlns:a16="http://schemas.microsoft.com/office/drawing/2014/main" id="{3988C09A-FE07-3CFF-DB73-BF778539511E}"/>
              </a:ext>
            </a:extLst>
          </p:cNvPr>
          <p:cNvSpPr>
            <a:spLocks noGrp="1"/>
          </p:cNvSpPr>
          <p:nvPr>
            <p:ph idx="1"/>
          </p:nvPr>
        </p:nvSpPr>
        <p:spPr>
          <a:xfrm>
            <a:off x="1466850" y="2431765"/>
            <a:ext cx="10106025" cy="3320031"/>
          </a:xfrm>
        </p:spPr>
        <p:txBody>
          <a:bodyPr anchor="ctr">
            <a:noAutofit/>
          </a:bodyPr>
          <a:lstStyle/>
          <a:p>
            <a:pPr marL="0" indent="0">
              <a:buNone/>
            </a:pPr>
            <a:r>
              <a:rPr lang="en-GB" sz="1800" dirty="0">
                <a:solidFill>
                  <a:schemeClr val="tx1">
                    <a:lumMod val="85000"/>
                    <a:lumOff val="15000"/>
                  </a:schemeClr>
                </a:solidFill>
              </a:rPr>
              <a:t>Ben </a:t>
            </a:r>
          </a:p>
          <a:p>
            <a:pPr marL="0" indent="0">
              <a:buNone/>
            </a:pPr>
            <a:r>
              <a:rPr lang="en-GB" sz="1800" dirty="0">
                <a:solidFill>
                  <a:schemeClr val="tx1">
                    <a:lumMod val="85000"/>
                    <a:lumOff val="15000"/>
                  </a:schemeClr>
                </a:solidFill>
              </a:rPr>
              <a:t>This is on the record: Zionism is and always has been a racist, violent, imperialist ideology premised on ethnic cleansing. It is an endemically anti-Arab and Islamophobic ideology. It has no place in any society. </a:t>
            </a:r>
          </a:p>
          <a:p>
            <a:pPr marL="0" indent="0">
              <a:buNone/>
            </a:pPr>
            <a:r>
              <a:rPr lang="en-GB" sz="1800" dirty="0">
                <a:solidFill>
                  <a:schemeClr val="tx1">
                    <a:lumMod val="85000"/>
                    <a:lumOff val="15000"/>
                  </a:schemeClr>
                </a:solidFill>
              </a:rPr>
              <a:t>Bristol’s JSoc, like all JSocs, operates under the auspices of the Union of Jewish Students (UJS), an Israel lobby group. The UJS is constitutionally bound to promoting Israel and campaigns to silence critics of Zionism or the State of Israel on British campuses. This campaign of censorship renders Arab and Muslim students, as well as anti-Zionist Jewish students, particularly unsafe. </a:t>
            </a:r>
          </a:p>
          <a:p>
            <a:pPr marL="0" indent="0">
              <a:buNone/>
            </a:pPr>
            <a:r>
              <a:rPr lang="en-GB" sz="1800" dirty="0">
                <a:solidFill>
                  <a:schemeClr val="tx1">
                    <a:lumMod val="85000"/>
                    <a:lumOff val="15000"/>
                  </a:schemeClr>
                </a:solidFill>
              </a:rPr>
              <a:t>The UJS and Bristol JSoc have consistently attacked me with a campaign of manufactured hysteria for two years, attempting to have me sacked. The campaign reached new heights of absurdity when a Zionist activist pretended to be a student in one of my classes for which she was not registered, expressly for the purpose of political surveillance. </a:t>
            </a:r>
          </a:p>
          <a:p>
            <a:pPr marL="0" indent="0">
              <a:buNone/>
            </a:pPr>
            <a:r>
              <a:rPr lang="en-GB" sz="1800" dirty="0">
                <a:solidFill>
                  <a:schemeClr val="tx1">
                    <a:lumMod val="85000"/>
                    <a:lumOff val="15000"/>
                  </a:schemeClr>
                </a:solidFill>
              </a:rPr>
              <a:t>This is an age-old Israel lobby tactic imported from the US, where academics are routinely harassed for teaching about Zionism and its effects. To be clear, this campaign of censorship, which has attacked British universities, political parties and public institutions, is directed by the State of Israel. Any similar attempt by another racist, militaristic foreign regime -- such as Israel’s allies in Saudi Arabia or the UAE - to decide what is taught and who is employed in British universities would be laughed out of the room. Israel and its advocates deserve the same treatment.</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56677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A0211-4DAC-59C3-B6BF-ECF2794782AF}"/>
              </a:ext>
            </a:extLst>
          </p:cNvPr>
          <p:cNvSpPr>
            <a:spLocks noGrp="1"/>
          </p:cNvSpPr>
          <p:nvPr>
            <p:ph type="title"/>
          </p:nvPr>
        </p:nvSpPr>
        <p:spPr/>
        <p:txBody>
          <a:bodyPr/>
          <a:lstStyle/>
          <a:p>
            <a:r>
              <a:rPr lang="en-GB" dirty="0"/>
              <a:t>Chronology continued…</a:t>
            </a:r>
          </a:p>
        </p:txBody>
      </p:sp>
      <p:graphicFrame>
        <p:nvGraphicFramePr>
          <p:cNvPr id="5" name="Content Placeholder 2">
            <a:extLst>
              <a:ext uri="{FF2B5EF4-FFF2-40B4-BE49-F238E27FC236}">
                <a16:creationId xmlns:a16="http://schemas.microsoft.com/office/drawing/2014/main" id="{0144009E-C1D7-55C1-A27E-0B385D2DB91D}"/>
              </a:ext>
            </a:extLst>
          </p:cNvPr>
          <p:cNvGraphicFramePr>
            <a:graphicFrameLocks noGrp="1"/>
          </p:cNvGraphicFramePr>
          <p:nvPr>
            <p:ph idx="1"/>
            <p:extLst>
              <p:ext uri="{D42A27DB-BD31-4B8C-83A1-F6EECF244321}">
                <p14:modId xmlns:p14="http://schemas.microsoft.com/office/powerpoint/2010/main" val="1520104625"/>
              </p:ext>
            </p:extLst>
          </p:nvPr>
        </p:nvGraphicFramePr>
        <p:xfrm>
          <a:off x="838200" y="1402080"/>
          <a:ext cx="10515600" cy="47748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5566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AEC8CB5-2EC2-C3FB-BA25-E2DDD0E25363}"/>
              </a:ext>
            </a:extLst>
          </p:cNvPr>
          <p:cNvPicPr>
            <a:picLocks noGrp="1" noChangeAspect="1"/>
          </p:cNvPicPr>
          <p:nvPr>
            <p:ph idx="1"/>
          </p:nvPr>
        </p:nvPicPr>
        <p:blipFill>
          <a:blip r:embed="rId2"/>
          <a:stretch>
            <a:fillRect/>
          </a:stretch>
        </p:blipFill>
        <p:spPr>
          <a:xfrm>
            <a:off x="2812869" y="266700"/>
            <a:ext cx="5294812" cy="6591300"/>
          </a:xfrm>
        </p:spPr>
      </p:pic>
    </p:spTree>
    <p:extLst>
      <p:ext uri="{BB962C8B-B14F-4D97-AF65-F5344CB8AC3E}">
        <p14:creationId xmlns:p14="http://schemas.microsoft.com/office/powerpoint/2010/main" val="3729235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534</TotalTime>
  <Words>2680</Words>
  <Application>Microsoft Office PowerPoint</Application>
  <PresentationFormat>Widescreen</PresentationFormat>
  <Paragraphs>138</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The man who survived Cancel Culture or a Virulent Anti-Semite or both?   What can those who want to use the law to challenge anti-Zionism at work and in academia learn from the David Miller case?    </vt:lpstr>
      <vt:lpstr>How did the law end up giving this man protection from dismissal? Was it right to do so?</vt:lpstr>
      <vt:lpstr>Who is Gareth Brahams?</vt:lpstr>
      <vt:lpstr>Chronology</vt:lpstr>
      <vt:lpstr>Miller’s response in the Tab</vt:lpstr>
      <vt:lpstr>Chronology continued</vt:lpstr>
      <vt:lpstr>Email to Ben Bloch (university student) on 18 February 2021</vt:lpstr>
      <vt:lpstr>Chronology continued…</vt:lpstr>
      <vt:lpstr>PowerPoint Presentation</vt:lpstr>
      <vt:lpstr>What was his Employment Tribunal claim?</vt:lpstr>
      <vt:lpstr>What did the ET actually find?</vt:lpstr>
      <vt:lpstr>What beliefs are protected by law? </vt:lpstr>
      <vt:lpstr>Was anti-Zionism a belief or was it an opinion for David Miller?</vt:lpstr>
      <vt:lpstr>Is Anti-Zionism worthy of respect in a democratic society</vt:lpstr>
      <vt:lpstr>Art 10(2) is the qualification on right to freedom of expression </vt:lpstr>
      <vt:lpstr>Can you draw a distinction between belief and manifestation of belief? E.g. The problem is not that he is Jewish, it is that he wears a kippah; It is not that he is an anti-Zionist, it is that he makes anti-Israel statements in his lectures </vt:lpstr>
      <vt:lpstr>Was Miller manifesting his belief legitimately or did he go further?</vt:lpstr>
      <vt:lpstr>Did the University’ approach comply with s9(2)/s10(2) ECHR? </vt:lpstr>
      <vt:lpstr>Would Miller have been fired anyway?</vt:lpstr>
      <vt:lpstr>What now?</vt:lpstr>
      <vt:lpstr>What does this mean for those who want to challenge anti-Zionism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Brahams</dc:creator>
  <cp:lastModifiedBy>Gareth Brahams</cp:lastModifiedBy>
  <cp:revision>11</cp:revision>
  <dcterms:created xsi:type="dcterms:W3CDTF">2024-12-16T11:41:18Z</dcterms:created>
  <dcterms:modified xsi:type="dcterms:W3CDTF">2024-12-17T21:48:15Z</dcterms:modified>
</cp:coreProperties>
</file>